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1"/>
  </p:notesMasterIdLst>
  <p:sldIdLst>
    <p:sldId id="256" r:id="rId5"/>
    <p:sldId id="260" r:id="rId6"/>
    <p:sldId id="270" r:id="rId7"/>
    <p:sldId id="280" r:id="rId8"/>
    <p:sldId id="279" r:id="rId9"/>
    <p:sldId id="281" r:id="rId10"/>
    <p:sldId id="282" r:id="rId11"/>
    <p:sldId id="283" r:id="rId12"/>
    <p:sldId id="284" r:id="rId13"/>
    <p:sldId id="278" r:id="rId14"/>
    <p:sldId id="259" r:id="rId15"/>
    <p:sldId id="276" r:id="rId16"/>
    <p:sldId id="277" r:id="rId17"/>
    <p:sldId id="264" r:id="rId18"/>
    <p:sldId id="26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41423"/>
    <a:srgbClr val="006600"/>
    <a:srgbClr val="3399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B4C18-8838-4FDA-8827-F5469D55FA60}" v="42" dt="2021-02-17T23:00:07.398"/>
    <p1510:client id="{72A0B5D5-A5FC-46C4-8686-CBD74398A546}" v="4" dt="2021-02-17T22:23:28.614"/>
    <p1510:client id="{86163CC6-21AD-42DB-9D1E-947CC42CC26B}" v="680" dt="2021-02-18T00:18:32.505"/>
    <p1510:client id="{BDB59D1E-4CED-26D0-FE89-BF46C530B7BE}" v="18" dt="2021-02-17T22:38:12.838"/>
    <p1510:client id="{CEFAB200-EC15-4EEA-B8E2-F78BCE6434E3}" v="425" dt="2021-02-17T23:02:02.963"/>
    <p1510:client id="{EA0F6F5A-6AB5-7AC9-7309-DE1772B30CD6}" v="151" dt="2021-02-17T21:38:33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70136" autoAdjust="0"/>
  </p:normalViewPr>
  <p:slideViewPr>
    <p:cSldViewPr snapToGrid="0">
      <p:cViewPr varScale="1">
        <p:scale>
          <a:sx n="47" d="100"/>
          <a:sy n="47" d="100"/>
        </p:scale>
        <p:origin x="13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BC9AA-655A-4F44-85AC-83605332F16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01A40-BB16-4E26-8FDF-EFF9C1BD8B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eorgia" panose="02040502050405020303" pitchFamily="18" charset="0"/>
            </a:rPr>
            <a:t>Curriculum planning at the site level in grade level teams</a:t>
          </a:r>
        </a:p>
      </dgm:t>
    </dgm:pt>
    <dgm:pt modelId="{7B1B5B43-A5D0-4970-95B0-36BAC76D57D8}" type="parTrans" cxnId="{D81F529E-DCA3-4F5B-BF78-F67CF6F17FF7}">
      <dgm:prSet/>
      <dgm:spPr/>
      <dgm:t>
        <a:bodyPr/>
        <a:lstStyle/>
        <a:p>
          <a:endParaRPr lang="en-US"/>
        </a:p>
      </dgm:t>
    </dgm:pt>
    <dgm:pt modelId="{EA14DBC5-CFE4-4F69-8935-55CF63546528}" type="sibTrans" cxnId="{D81F529E-DCA3-4F5B-BF78-F67CF6F17F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350EDC-489B-4B43-9C33-938F45ED17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eorgia" panose="02040502050405020303" pitchFamily="18" charset="0"/>
            </a:rPr>
            <a:t>Coordinate with a WBL Coordinator to Create An events calendar</a:t>
          </a:r>
        </a:p>
      </dgm:t>
    </dgm:pt>
    <dgm:pt modelId="{60B33A08-5993-4ABF-8D46-FF183171615A}" type="parTrans" cxnId="{C7495E45-20FF-4150-8D38-E3881DBD3489}">
      <dgm:prSet/>
      <dgm:spPr/>
      <dgm:t>
        <a:bodyPr/>
        <a:lstStyle/>
        <a:p>
          <a:endParaRPr lang="en-US"/>
        </a:p>
      </dgm:t>
    </dgm:pt>
    <dgm:pt modelId="{E1F5A90B-CDA5-4972-9391-7DF3C19A4B27}" type="sibTrans" cxnId="{C7495E45-20FF-4150-8D38-E3881DBD34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72A523-224F-47CC-8D7D-C17AE6AF43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eorgia" panose="02040502050405020303" pitchFamily="18" charset="0"/>
            </a:rPr>
            <a:t>Participate in collaborative district meetings to share ideas, course scope &amp; sequence, action plans, and lesson plans</a:t>
          </a:r>
        </a:p>
      </dgm:t>
    </dgm:pt>
    <dgm:pt modelId="{4C01DFFE-9E57-4419-A85A-BE79D7BE4A3A}" type="parTrans" cxnId="{FD4F187D-5878-4EFB-BBC4-48BFB233B84D}">
      <dgm:prSet/>
      <dgm:spPr/>
      <dgm:t>
        <a:bodyPr/>
        <a:lstStyle/>
        <a:p>
          <a:endParaRPr lang="en-US"/>
        </a:p>
      </dgm:t>
    </dgm:pt>
    <dgm:pt modelId="{837E1D2D-9A74-47FA-89E3-6DAC73066423}" type="sibTrans" cxnId="{FD4F187D-5878-4EFB-BBC4-48BFB233B8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32E235-CF83-41C4-A4BE-4FE989FB8F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eorgia" panose="02040502050405020303" pitchFamily="18" charset="0"/>
            </a:rPr>
            <a:t>Prepare for fall 2021 implementation at sixth grade</a:t>
          </a:r>
        </a:p>
      </dgm:t>
    </dgm:pt>
    <dgm:pt modelId="{948827C5-55E3-45E1-8DCD-848106340AD8}" type="parTrans" cxnId="{E092CF09-C458-490E-AD46-4DA1C01002CC}">
      <dgm:prSet/>
      <dgm:spPr/>
      <dgm:t>
        <a:bodyPr/>
        <a:lstStyle/>
        <a:p>
          <a:endParaRPr lang="en-US"/>
        </a:p>
      </dgm:t>
    </dgm:pt>
    <dgm:pt modelId="{24D8F4B1-4359-4A2B-BCC7-FFDBA6615BC4}" type="sibTrans" cxnId="{E092CF09-C458-490E-AD46-4DA1C01002CC}">
      <dgm:prSet/>
      <dgm:spPr/>
      <dgm:t>
        <a:bodyPr/>
        <a:lstStyle/>
        <a:p>
          <a:endParaRPr lang="en-US"/>
        </a:p>
      </dgm:t>
    </dgm:pt>
    <dgm:pt modelId="{0CD1D983-A9A5-4EE7-AADF-E4D012987D0D}" type="pres">
      <dgm:prSet presAssocID="{876BC9AA-655A-4F44-85AC-83605332F168}" presName="root" presStyleCnt="0">
        <dgm:presLayoutVars>
          <dgm:dir/>
          <dgm:resizeHandles val="exact"/>
        </dgm:presLayoutVars>
      </dgm:prSet>
      <dgm:spPr/>
    </dgm:pt>
    <dgm:pt modelId="{D462F635-40D4-4664-AC81-780FA9FAAA50}" type="pres">
      <dgm:prSet presAssocID="{876BC9AA-655A-4F44-85AC-83605332F168}" presName="container" presStyleCnt="0">
        <dgm:presLayoutVars>
          <dgm:dir/>
          <dgm:resizeHandles val="exact"/>
        </dgm:presLayoutVars>
      </dgm:prSet>
      <dgm:spPr/>
    </dgm:pt>
    <dgm:pt modelId="{B19D14D5-9174-48BF-9638-6C088B3D738F}" type="pres">
      <dgm:prSet presAssocID="{35501A40-BB16-4E26-8FDF-EFF9C1BD8BFF}" presName="compNode" presStyleCnt="0"/>
      <dgm:spPr/>
    </dgm:pt>
    <dgm:pt modelId="{E7DBA5D7-F069-45D5-BEDA-EAF82B5FCD5B}" type="pres">
      <dgm:prSet presAssocID="{35501A40-BB16-4E26-8FDF-EFF9C1BD8BFF}" presName="iconBgRect" presStyleLbl="bgShp" presStyleIdx="0" presStyleCnt="4"/>
      <dgm:spPr/>
    </dgm:pt>
    <dgm:pt modelId="{80A0578D-9B78-4F2E-AD7F-EB5C3C701115}" type="pres">
      <dgm:prSet presAssocID="{35501A40-BB16-4E26-8FDF-EFF9C1BD8B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7FFDA6D-DD3F-4376-9DC3-E75B9C448BF2}" type="pres">
      <dgm:prSet presAssocID="{35501A40-BB16-4E26-8FDF-EFF9C1BD8BFF}" presName="spaceRect" presStyleCnt="0"/>
      <dgm:spPr/>
    </dgm:pt>
    <dgm:pt modelId="{3BCFE0BC-CF04-4DE9-BAF4-10C6CA54DF39}" type="pres">
      <dgm:prSet presAssocID="{35501A40-BB16-4E26-8FDF-EFF9C1BD8BFF}" presName="textRect" presStyleLbl="revTx" presStyleIdx="0" presStyleCnt="4">
        <dgm:presLayoutVars>
          <dgm:chMax val="1"/>
          <dgm:chPref val="1"/>
        </dgm:presLayoutVars>
      </dgm:prSet>
      <dgm:spPr/>
    </dgm:pt>
    <dgm:pt modelId="{5A6A3D48-0B79-45A0-B9B8-F58A4AF7C268}" type="pres">
      <dgm:prSet presAssocID="{EA14DBC5-CFE4-4F69-8935-55CF63546528}" presName="sibTrans" presStyleLbl="sibTrans2D1" presStyleIdx="0" presStyleCnt="0"/>
      <dgm:spPr/>
    </dgm:pt>
    <dgm:pt modelId="{C760AEB4-3551-44F2-8388-7FB5F3FB4C6E}" type="pres">
      <dgm:prSet presAssocID="{27350EDC-489B-4B43-9C33-938F45ED1707}" presName="compNode" presStyleCnt="0"/>
      <dgm:spPr/>
    </dgm:pt>
    <dgm:pt modelId="{15B4AE28-0B10-46D6-A37A-110C3CE9572E}" type="pres">
      <dgm:prSet presAssocID="{27350EDC-489B-4B43-9C33-938F45ED1707}" presName="iconBgRect" presStyleLbl="bgShp" presStyleIdx="1" presStyleCnt="4"/>
      <dgm:spPr/>
    </dgm:pt>
    <dgm:pt modelId="{B70DD982-C586-4C40-B9C1-CC69FADCE4C8}" type="pres">
      <dgm:prSet presAssocID="{27350EDC-489B-4B43-9C33-938F45ED170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20AE18D5-150E-41FB-9004-CC1D440279C1}" type="pres">
      <dgm:prSet presAssocID="{27350EDC-489B-4B43-9C33-938F45ED1707}" presName="spaceRect" presStyleCnt="0"/>
      <dgm:spPr/>
    </dgm:pt>
    <dgm:pt modelId="{0E37772E-6DCB-4915-83B1-79B09FC0368C}" type="pres">
      <dgm:prSet presAssocID="{27350EDC-489B-4B43-9C33-938F45ED1707}" presName="textRect" presStyleLbl="revTx" presStyleIdx="1" presStyleCnt="4">
        <dgm:presLayoutVars>
          <dgm:chMax val="1"/>
          <dgm:chPref val="1"/>
        </dgm:presLayoutVars>
      </dgm:prSet>
      <dgm:spPr/>
    </dgm:pt>
    <dgm:pt modelId="{2B8C6423-791F-4C46-A736-1B82215AAF8C}" type="pres">
      <dgm:prSet presAssocID="{E1F5A90B-CDA5-4972-9391-7DF3C19A4B27}" presName="sibTrans" presStyleLbl="sibTrans2D1" presStyleIdx="0" presStyleCnt="0"/>
      <dgm:spPr/>
    </dgm:pt>
    <dgm:pt modelId="{6C5B2A4A-6CDB-4CD8-A747-0404A7C02214}" type="pres">
      <dgm:prSet presAssocID="{FD72A523-224F-47CC-8D7D-C17AE6AF43F7}" presName="compNode" presStyleCnt="0"/>
      <dgm:spPr/>
    </dgm:pt>
    <dgm:pt modelId="{CE3E7574-51BB-496F-B9B4-1CB8D628CB87}" type="pres">
      <dgm:prSet presAssocID="{FD72A523-224F-47CC-8D7D-C17AE6AF43F7}" presName="iconBgRect" presStyleLbl="bgShp" presStyleIdx="2" presStyleCnt="4"/>
      <dgm:spPr/>
    </dgm:pt>
    <dgm:pt modelId="{226E1F2B-54EF-4DAF-B469-D50ACF328D4D}" type="pres">
      <dgm:prSet presAssocID="{FD72A523-224F-47CC-8D7D-C17AE6AF43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6B03F46-D4AB-4F8F-829B-26A26EEEF279}" type="pres">
      <dgm:prSet presAssocID="{FD72A523-224F-47CC-8D7D-C17AE6AF43F7}" presName="spaceRect" presStyleCnt="0"/>
      <dgm:spPr/>
    </dgm:pt>
    <dgm:pt modelId="{4787AD7C-5F14-43EC-8948-38D283F76BFC}" type="pres">
      <dgm:prSet presAssocID="{FD72A523-224F-47CC-8D7D-C17AE6AF43F7}" presName="textRect" presStyleLbl="revTx" presStyleIdx="2" presStyleCnt="4">
        <dgm:presLayoutVars>
          <dgm:chMax val="1"/>
          <dgm:chPref val="1"/>
        </dgm:presLayoutVars>
      </dgm:prSet>
      <dgm:spPr/>
    </dgm:pt>
    <dgm:pt modelId="{6A165253-6D9F-462B-BCE2-0B8CEAD73E41}" type="pres">
      <dgm:prSet presAssocID="{837E1D2D-9A74-47FA-89E3-6DAC73066423}" presName="sibTrans" presStyleLbl="sibTrans2D1" presStyleIdx="0" presStyleCnt="0"/>
      <dgm:spPr/>
    </dgm:pt>
    <dgm:pt modelId="{82FE1C45-84DE-4588-99FA-3C572DF25B20}" type="pres">
      <dgm:prSet presAssocID="{9432E235-CF83-41C4-A4BE-4FE989FB8FE6}" presName="compNode" presStyleCnt="0"/>
      <dgm:spPr/>
    </dgm:pt>
    <dgm:pt modelId="{0A7397CA-9306-4B0E-B33C-BB61303823D8}" type="pres">
      <dgm:prSet presAssocID="{9432E235-CF83-41C4-A4BE-4FE989FB8FE6}" presName="iconBgRect" presStyleLbl="bgShp" presStyleIdx="3" presStyleCnt="4"/>
      <dgm:spPr/>
    </dgm:pt>
    <dgm:pt modelId="{2B9803D7-9C19-4812-9A27-DF328D09282E}" type="pres">
      <dgm:prSet presAssocID="{9432E235-CF83-41C4-A4BE-4FE989FB8FE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48BAF91-A8B2-4599-94CE-98D7B11F7EAE}" type="pres">
      <dgm:prSet presAssocID="{9432E235-CF83-41C4-A4BE-4FE989FB8FE6}" presName="spaceRect" presStyleCnt="0"/>
      <dgm:spPr/>
    </dgm:pt>
    <dgm:pt modelId="{1CAD09B2-4FB9-417F-A63B-95565FF3BC18}" type="pres">
      <dgm:prSet presAssocID="{9432E235-CF83-41C4-A4BE-4FE989FB8FE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092CF09-C458-490E-AD46-4DA1C01002CC}" srcId="{876BC9AA-655A-4F44-85AC-83605332F168}" destId="{9432E235-CF83-41C4-A4BE-4FE989FB8FE6}" srcOrd="3" destOrd="0" parTransId="{948827C5-55E3-45E1-8DCD-848106340AD8}" sibTransId="{24D8F4B1-4359-4A2B-BCC7-FFDBA6615BC4}"/>
    <dgm:cxn modelId="{7AA7472D-1133-4972-AFEA-DDB201FE928F}" type="presOf" srcId="{E1F5A90B-CDA5-4972-9391-7DF3C19A4B27}" destId="{2B8C6423-791F-4C46-A736-1B82215AAF8C}" srcOrd="0" destOrd="0" presId="urn:microsoft.com/office/officeart/2018/2/layout/IconCircleList"/>
    <dgm:cxn modelId="{C7495E45-20FF-4150-8D38-E3881DBD3489}" srcId="{876BC9AA-655A-4F44-85AC-83605332F168}" destId="{27350EDC-489B-4B43-9C33-938F45ED1707}" srcOrd="1" destOrd="0" parTransId="{60B33A08-5993-4ABF-8D46-FF183171615A}" sibTransId="{E1F5A90B-CDA5-4972-9391-7DF3C19A4B27}"/>
    <dgm:cxn modelId="{CEC53B67-8706-455D-A2B7-337BAA79DFC6}" type="presOf" srcId="{FD72A523-224F-47CC-8D7D-C17AE6AF43F7}" destId="{4787AD7C-5F14-43EC-8948-38D283F76BFC}" srcOrd="0" destOrd="0" presId="urn:microsoft.com/office/officeart/2018/2/layout/IconCircleList"/>
    <dgm:cxn modelId="{FD4F187D-5878-4EFB-BBC4-48BFB233B84D}" srcId="{876BC9AA-655A-4F44-85AC-83605332F168}" destId="{FD72A523-224F-47CC-8D7D-C17AE6AF43F7}" srcOrd="2" destOrd="0" parTransId="{4C01DFFE-9E57-4419-A85A-BE79D7BE4A3A}" sibTransId="{837E1D2D-9A74-47FA-89E3-6DAC73066423}"/>
    <dgm:cxn modelId="{751D9488-7648-4C5D-8816-AE0AF38EDAF8}" type="presOf" srcId="{EA14DBC5-CFE4-4F69-8935-55CF63546528}" destId="{5A6A3D48-0B79-45A0-B9B8-F58A4AF7C268}" srcOrd="0" destOrd="0" presId="urn:microsoft.com/office/officeart/2018/2/layout/IconCircleList"/>
    <dgm:cxn modelId="{E9296A9A-9048-4BBB-AB33-A06A9FAF2605}" type="presOf" srcId="{837E1D2D-9A74-47FA-89E3-6DAC73066423}" destId="{6A165253-6D9F-462B-BCE2-0B8CEAD73E41}" srcOrd="0" destOrd="0" presId="urn:microsoft.com/office/officeart/2018/2/layout/IconCircleList"/>
    <dgm:cxn modelId="{D81F529E-DCA3-4F5B-BF78-F67CF6F17FF7}" srcId="{876BC9AA-655A-4F44-85AC-83605332F168}" destId="{35501A40-BB16-4E26-8FDF-EFF9C1BD8BFF}" srcOrd="0" destOrd="0" parTransId="{7B1B5B43-A5D0-4970-95B0-36BAC76D57D8}" sibTransId="{EA14DBC5-CFE4-4F69-8935-55CF63546528}"/>
    <dgm:cxn modelId="{9E61A2AE-5CAB-4DC0-8F6F-868A702BDD6E}" type="presOf" srcId="{35501A40-BB16-4E26-8FDF-EFF9C1BD8BFF}" destId="{3BCFE0BC-CF04-4DE9-BAF4-10C6CA54DF39}" srcOrd="0" destOrd="0" presId="urn:microsoft.com/office/officeart/2018/2/layout/IconCircleList"/>
    <dgm:cxn modelId="{2EFC82E4-8FF4-481B-BC15-A8256B64908E}" type="presOf" srcId="{876BC9AA-655A-4F44-85AC-83605332F168}" destId="{0CD1D983-A9A5-4EE7-AADF-E4D012987D0D}" srcOrd="0" destOrd="0" presId="urn:microsoft.com/office/officeart/2018/2/layout/IconCircleList"/>
    <dgm:cxn modelId="{ECA224E6-DE5C-41DB-8473-ACD95262FCA2}" type="presOf" srcId="{9432E235-CF83-41C4-A4BE-4FE989FB8FE6}" destId="{1CAD09B2-4FB9-417F-A63B-95565FF3BC18}" srcOrd="0" destOrd="0" presId="urn:microsoft.com/office/officeart/2018/2/layout/IconCircleList"/>
    <dgm:cxn modelId="{8312B6FF-1D78-4529-98B0-A8F554B1499C}" type="presOf" srcId="{27350EDC-489B-4B43-9C33-938F45ED1707}" destId="{0E37772E-6DCB-4915-83B1-79B09FC0368C}" srcOrd="0" destOrd="0" presId="urn:microsoft.com/office/officeart/2018/2/layout/IconCircleList"/>
    <dgm:cxn modelId="{26E74C17-8517-4F06-8590-3FDC76F05E7F}" type="presParOf" srcId="{0CD1D983-A9A5-4EE7-AADF-E4D012987D0D}" destId="{D462F635-40D4-4664-AC81-780FA9FAAA50}" srcOrd="0" destOrd="0" presId="urn:microsoft.com/office/officeart/2018/2/layout/IconCircleList"/>
    <dgm:cxn modelId="{1B8B06AB-730C-4FBE-B078-DA88669D28DA}" type="presParOf" srcId="{D462F635-40D4-4664-AC81-780FA9FAAA50}" destId="{B19D14D5-9174-48BF-9638-6C088B3D738F}" srcOrd="0" destOrd="0" presId="urn:microsoft.com/office/officeart/2018/2/layout/IconCircleList"/>
    <dgm:cxn modelId="{3A008767-604F-46A2-955F-FC77AB3450D8}" type="presParOf" srcId="{B19D14D5-9174-48BF-9638-6C088B3D738F}" destId="{E7DBA5D7-F069-45D5-BEDA-EAF82B5FCD5B}" srcOrd="0" destOrd="0" presId="urn:microsoft.com/office/officeart/2018/2/layout/IconCircleList"/>
    <dgm:cxn modelId="{9F96BE1A-87E8-4AC5-BD0E-47B9E5EB32D0}" type="presParOf" srcId="{B19D14D5-9174-48BF-9638-6C088B3D738F}" destId="{80A0578D-9B78-4F2E-AD7F-EB5C3C701115}" srcOrd="1" destOrd="0" presId="urn:microsoft.com/office/officeart/2018/2/layout/IconCircleList"/>
    <dgm:cxn modelId="{A7308DB2-C536-4A88-B7AB-63F66627D83F}" type="presParOf" srcId="{B19D14D5-9174-48BF-9638-6C088B3D738F}" destId="{77FFDA6D-DD3F-4376-9DC3-E75B9C448BF2}" srcOrd="2" destOrd="0" presId="urn:microsoft.com/office/officeart/2018/2/layout/IconCircleList"/>
    <dgm:cxn modelId="{E2BC32AD-E004-4014-98D6-24EDAC329BDE}" type="presParOf" srcId="{B19D14D5-9174-48BF-9638-6C088B3D738F}" destId="{3BCFE0BC-CF04-4DE9-BAF4-10C6CA54DF39}" srcOrd="3" destOrd="0" presId="urn:microsoft.com/office/officeart/2018/2/layout/IconCircleList"/>
    <dgm:cxn modelId="{63E37958-ECE7-406B-A9AE-01B1619029B7}" type="presParOf" srcId="{D462F635-40D4-4664-AC81-780FA9FAAA50}" destId="{5A6A3D48-0B79-45A0-B9B8-F58A4AF7C268}" srcOrd="1" destOrd="0" presId="urn:microsoft.com/office/officeart/2018/2/layout/IconCircleList"/>
    <dgm:cxn modelId="{F8AFEAFF-64DF-4DDE-B48C-3F82B6F7F853}" type="presParOf" srcId="{D462F635-40D4-4664-AC81-780FA9FAAA50}" destId="{C760AEB4-3551-44F2-8388-7FB5F3FB4C6E}" srcOrd="2" destOrd="0" presId="urn:microsoft.com/office/officeart/2018/2/layout/IconCircleList"/>
    <dgm:cxn modelId="{8FE7EADC-5462-4C3E-9D7D-B033D76CA97D}" type="presParOf" srcId="{C760AEB4-3551-44F2-8388-7FB5F3FB4C6E}" destId="{15B4AE28-0B10-46D6-A37A-110C3CE9572E}" srcOrd="0" destOrd="0" presId="urn:microsoft.com/office/officeart/2018/2/layout/IconCircleList"/>
    <dgm:cxn modelId="{CD7EBA21-0B24-435B-9BDB-DBACDBBF87EF}" type="presParOf" srcId="{C760AEB4-3551-44F2-8388-7FB5F3FB4C6E}" destId="{B70DD982-C586-4C40-B9C1-CC69FADCE4C8}" srcOrd="1" destOrd="0" presId="urn:microsoft.com/office/officeart/2018/2/layout/IconCircleList"/>
    <dgm:cxn modelId="{AA4F75B4-FCA3-4D9F-A45B-0B092C01E18F}" type="presParOf" srcId="{C760AEB4-3551-44F2-8388-7FB5F3FB4C6E}" destId="{20AE18D5-150E-41FB-9004-CC1D440279C1}" srcOrd="2" destOrd="0" presId="urn:microsoft.com/office/officeart/2018/2/layout/IconCircleList"/>
    <dgm:cxn modelId="{127F612B-B9D4-43B4-B33C-906D215F7FA1}" type="presParOf" srcId="{C760AEB4-3551-44F2-8388-7FB5F3FB4C6E}" destId="{0E37772E-6DCB-4915-83B1-79B09FC0368C}" srcOrd="3" destOrd="0" presId="urn:microsoft.com/office/officeart/2018/2/layout/IconCircleList"/>
    <dgm:cxn modelId="{9FD1FE8C-4D1E-4463-BB0E-E5EA27080098}" type="presParOf" srcId="{D462F635-40D4-4664-AC81-780FA9FAAA50}" destId="{2B8C6423-791F-4C46-A736-1B82215AAF8C}" srcOrd="3" destOrd="0" presId="urn:microsoft.com/office/officeart/2018/2/layout/IconCircleList"/>
    <dgm:cxn modelId="{8EB4C9BB-1069-4BB6-B313-11E30B79BFBC}" type="presParOf" srcId="{D462F635-40D4-4664-AC81-780FA9FAAA50}" destId="{6C5B2A4A-6CDB-4CD8-A747-0404A7C02214}" srcOrd="4" destOrd="0" presId="urn:microsoft.com/office/officeart/2018/2/layout/IconCircleList"/>
    <dgm:cxn modelId="{755E3D55-E31C-4A2E-80B4-0E13E602D5F8}" type="presParOf" srcId="{6C5B2A4A-6CDB-4CD8-A747-0404A7C02214}" destId="{CE3E7574-51BB-496F-B9B4-1CB8D628CB87}" srcOrd="0" destOrd="0" presId="urn:microsoft.com/office/officeart/2018/2/layout/IconCircleList"/>
    <dgm:cxn modelId="{BAC2A7E5-20EF-41CE-B93A-CF9956D4B431}" type="presParOf" srcId="{6C5B2A4A-6CDB-4CD8-A747-0404A7C02214}" destId="{226E1F2B-54EF-4DAF-B469-D50ACF328D4D}" srcOrd="1" destOrd="0" presId="urn:microsoft.com/office/officeart/2018/2/layout/IconCircleList"/>
    <dgm:cxn modelId="{BBC3BC09-F48C-45C2-AA72-D5F1101AA1F3}" type="presParOf" srcId="{6C5B2A4A-6CDB-4CD8-A747-0404A7C02214}" destId="{26B03F46-D4AB-4F8F-829B-26A26EEEF279}" srcOrd="2" destOrd="0" presId="urn:microsoft.com/office/officeart/2018/2/layout/IconCircleList"/>
    <dgm:cxn modelId="{AE9385A9-3A87-483A-BE06-5CE8ABBE6367}" type="presParOf" srcId="{6C5B2A4A-6CDB-4CD8-A747-0404A7C02214}" destId="{4787AD7C-5F14-43EC-8948-38D283F76BFC}" srcOrd="3" destOrd="0" presId="urn:microsoft.com/office/officeart/2018/2/layout/IconCircleList"/>
    <dgm:cxn modelId="{4A369C5D-FEC7-4083-901D-3D7F0C91CBCD}" type="presParOf" srcId="{D462F635-40D4-4664-AC81-780FA9FAAA50}" destId="{6A165253-6D9F-462B-BCE2-0B8CEAD73E41}" srcOrd="5" destOrd="0" presId="urn:microsoft.com/office/officeart/2018/2/layout/IconCircleList"/>
    <dgm:cxn modelId="{64B856E9-81DA-4882-B4C3-D95B0E1D915E}" type="presParOf" srcId="{D462F635-40D4-4664-AC81-780FA9FAAA50}" destId="{82FE1C45-84DE-4588-99FA-3C572DF25B20}" srcOrd="6" destOrd="0" presId="urn:microsoft.com/office/officeart/2018/2/layout/IconCircleList"/>
    <dgm:cxn modelId="{53F8B8EE-CCB5-4496-9FCB-29A82FA3F409}" type="presParOf" srcId="{82FE1C45-84DE-4588-99FA-3C572DF25B20}" destId="{0A7397CA-9306-4B0E-B33C-BB61303823D8}" srcOrd="0" destOrd="0" presId="urn:microsoft.com/office/officeart/2018/2/layout/IconCircleList"/>
    <dgm:cxn modelId="{B57CB240-1809-4302-B2C0-C16E22A67476}" type="presParOf" srcId="{82FE1C45-84DE-4588-99FA-3C572DF25B20}" destId="{2B9803D7-9C19-4812-9A27-DF328D09282E}" srcOrd="1" destOrd="0" presId="urn:microsoft.com/office/officeart/2018/2/layout/IconCircleList"/>
    <dgm:cxn modelId="{081D712B-227E-4D88-8914-FF40A73F421F}" type="presParOf" srcId="{82FE1C45-84DE-4588-99FA-3C572DF25B20}" destId="{A48BAF91-A8B2-4599-94CE-98D7B11F7EAE}" srcOrd="2" destOrd="0" presId="urn:microsoft.com/office/officeart/2018/2/layout/IconCircleList"/>
    <dgm:cxn modelId="{85B5A965-5A85-458D-A40D-202D4ACA4DF0}" type="presParOf" srcId="{82FE1C45-84DE-4588-99FA-3C572DF25B20}" destId="{1CAD09B2-4FB9-417F-A63B-95565FF3BC1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A848A-61C2-4274-8F6C-B6B3F4FE080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42E26B-5168-4B8D-878C-70EE100B7E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Georgia" panose="02040502050405020303" pitchFamily="18" charset="0"/>
            </a:rPr>
            <a:t>Sixth grade team to refine curricula as needed</a:t>
          </a:r>
        </a:p>
      </dgm:t>
    </dgm:pt>
    <dgm:pt modelId="{5FDD24DF-D72C-4A0B-8C84-D140958F8447}" type="parTrans" cxnId="{C75FE854-18D2-40A2-B18F-17FFD7D118FF}">
      <dgm:prSet/>
      <dgm:spPr/>
      <dgm:t>
        <a:bodyPr/>
        <a:lstStyle/>
        <a:p>
          <a:endParaRPr lang="en-US"/>
        </a:p>
      </dgm:t>
    </dgm:pt>
    <dgm:pt modelId="{6EF03E34-2CA7-4F3B-9A34-C7743568B960}" type="sibTrans" cxnId="{C75FE854-18D2-40A2-B18F-17FFD7D118FF}">
      <dgm:prSet/>
      <dgm:spPr/>
      <dgm:t>
        <a:bodyPr/>
        <a:lstStyle/>
        <a:p>
          <a:endParaRPr lang="en-US"/>
        </a:p>
      </dgm:t>
    </dgm:pt>
    <dgm:pt modelId="{62598F54-74E3-4BEE-9600-39D5CC16D2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Georgia" panose="02040502050405020303" pitchFamily="18" charset="0"/>
            </a:rPr>
            <a:t>Seventh grade team participate in planning sessions similar to sixth grade</a:t>
          </a:r>
        </a:p>
      </dgm:t>
    </dgm:pt>
    <dgm:pt modelId="{F1CF5CCB-0B8F-49B8-9ED3-4F53781B80B3}" type="parTrans" cxnId="{D03ED4FD-AC3E-422A-B9AE-9D715AD15D6C}">
      <dgm:prSet/>
      <dgm:spPr/>
      <dgm:t>
        <a:bodyPr/>
        <a:lstStyle/>
        <a:p>
          <a:endParaRPr lang="en-US"/>
        </a:p>
      </dgm:t>
    </dgm:pt>
    <dgm:pt modelId="{5B993214-325B-40EF-ACE2-A8B12EB6C062}" type="sibTrans" cxnId="{D03ED4FD-AC3E-422A-B9AE-9D715AD15D6C}">
      <dgm:prSet/>
      <dgm:spPr/>
      <dgm:t>
        <a:bodyPr/>
        <a:lstStyle/>
        <a:p>
          <a:endParaRPr lang="en-US"/>
        </a:p>
      </dgm:t>
    </dgm:pt>
    <dgm:pt modelId="{43BA50EC-A79E-4F55-82DF-2BDA2E4549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Georgia" panose="02040502050405020303" pitchFamily="18" charset="0"/>
            </a:rPr>
            <a:t>Graduate Profile Revisited</a:t>
          </a:r>
        </a:p>
      </dgm:t>
    </dgm:pt>
    <dgm:pt modelId="{3126EC22-5C60-4B29-B790-504206A7EEB4}" type="parTrans" cxnId="{65867F63-F740-4013-9ECE-17F64AB2BC02}">
      <dgm:prSet/>
      <dgm:spPr/>
      <dgm:t>
        <a:bodyPr/>
        <a:lstStyle/>
        <a:p>
          <a:endParaRPr lang="en-US"/>
        </a:p>
      </dgm:t>
    </dgm:pt>
    <dgm:pt modelId="{05D79A09-A01B-4A09-88A7-4CF9905A8BA4}" type="sibTrans" cxnId="{65867F63-F740-4013-9ECE-17F64AB2BC02}">
      <dgm:prSet/>
      <dgm:spPr/>
      <dgm:t>
        <a:bodyPr/>
        <a:lstStyle/>
        <a:p>
          <a:endParaRPr lang="en-US"/>
        </a:p>
      </dgm:t>
    </dgm:pt>
    <dgm:pt modelId="{BB132419-074B-48D9-BBE0-6AB0A495A2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Georgia" panose="02040502050405020303" pitchFamily="18" charset="0"/>
            </a:rPr>
            <a:t>Digital Portfolio Development</a:t>
          </a:r>
        </a:p>
      </dgm:t>
    </dgm:pt>
    <dgm:pt modelId="{98065535-2426-4AA7-AE4E-156E931038F9}" type="parTrans" cxnId="{39477C95-17F7-4C05-A493-F64D58D0ADA1}">
      <dgm:prSet/>
      <dgm:spPr/>
      <dgm:t>
        <a:bodyPr/>
        <a:lstStyle/>
        <a:p>
          <a:endParaRPr lang="en-US"/>
        </a:p>
      </dgm:t>
    </dgm:pt>
    <dgm:pt modelId="{84C052D3-A402-43CA-B2DC-0BF744981DD5}" type="sibTrans" cxnId="{39477C95-17F7-4C05-A493-F64D58D0ADA1}">
      <dgm:prSet/>
      <dgm:spPr/>
      <dgm:t>
        <a:bodyPr/>
        <a:lstStyle/>
        <a:p>
          <a:endParaRPr lang="en-US"/>
        </a:p>
      </dgm:t>
    </dgm:pt>
    <dgm:pt modelId="{3BA86139-3E7E-40B9-8526-AE6A84D11D41}" type="pres">
      <dgm:prSet presAssocID="{3DFA848A-61C2-4274-8F6C-B6B3F4FE0805}" presName="root" presStyleCnt="0">
        <dgm:presLayoutVars>
          <dgm:dir/>
          <dgm:resizeHandles val="exact"/>
        </dgm:presLayoutVars>
      </dgm:prSet>
      <dgm:spPr/>
    </dgm:pt>
    <dgm:pt modelId="{62DC72ED-978E-483F-AC65-8E48F82BD8E4}" type="pres">
      <dgm:prSet presAssocID="{7642E26B-5168-4B8D-878C-70EE100B7E09}" presName="compNode" presStyleCnt="0"/>
      <dgm:spPr/>
    </dgm:pt>
    <dgm:pt modelId="{AE4069DB-7728-4443-A402-B553B47F6EC4}" type="pres">
      <dgm:prSet presAssocID="{7642E26B-5168-4B8D-878C-70EE100B7E09}" presName="iconBgRect" presStyleLbl="bgShp" presStyleIdx="0" presStyleCnt="4"/>
      <dgm:spPr/>
    </dgm:pt>
    <dgm:pt modelId="{C64F62CB-A387-482E-B9D2-A3FC657C389B}" type="pres">
      <dgm:prSet presAssocID="{7642E26B-5168-4B8D-878C-70EE100B7E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BD2BCDB-01BC-412D-8896-9F630AD9D496}" type="pres">
      <dgm:prSet presAssocID="{7642E26B-5168-4B8D-878C-70EE100B7E09}" presName="spaceRect" presStyleCnt="0"/>
      <dgm:spPr/>
    </dgm:pt>
    <dgm:pt modelId="{61DEC142-ECD9-4A65-87D4-E9D967984A31}" type="pres">
      <dgm:prSet presAssocID="{7642E26B-5168-4B8D-878C-70EE100B7E09}" presName="textRect" presStyleLbl="revTx" presStyleIdx="0" presStyleCnt="4">
        <dgm:presLayoutVars>
          <dgm:chMax val="1"/>
          <dgm:chPref val="1"/>
        </dgm:presLayoutVars>
      </dgm:prSet>
      <dgm:spPr/>
    </dgm:pt>
    <dgm:pt modelId="{47B671E6-A688-4BC0-942A-C2918D8D721B}" type="pres">
      <dgm:prSet presAssocID="{6EF03E34-2CA7-4F3B-9A34-C7743568B960}" presName="sibTrans" presStyleCnt="0"/>
      <dgm:spPr/>
    </dgm:pt>
    <dgm:pt modelId="{E8336AD9-7F5F-41AC-B1A5-3BDB3818E8BA}" type="pres">
      <dgm:prSet presAssocID="{62598F54-74E3-4BEE-9600-39D5CC16D212}" presName="compNode" presStyleCnt="0"/>
      <dgm:spPr/>
    </dgm:pt>
    <dgm:pt modelId="{88D11B63-9E5F-4CCA-8991-9D601280094D}" type="pres">
      <dgm:prSet presAssocID="{62598F54-74E3-4BEE-9600-39D5CC16D212}" presName="iconBgRect" presStyleLbl="bgShp" presStyleIdx="1" presStyleCnt="4"/>
      <dgm:spPr/>
    </dgm:pt>
    <dgm:pt modelId="{C2B29679-DDE6-40E9-9DC2-5540F65A8495}" type="pres">
      <dgm:prSet presAssocID="{62598F54-74E3-4BEE-9600-39D5CC16D2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D26C5D-2B26-4057-BC08-519FD39C2C2A}" type="pres">
      <dgm:prSet presAssocID="{62598F54-74E3-4BEE-9600-39D5CC16D212}" presName="spaceRect" presStyleCnt="0"/>
      <dgm:spPr/>
    </dgm:pt>
    <dgm:pt modelId="{F37B6219-8CB5-4AFC-928C-1345DF5C7486}" type="pres">
      <dgm:prSet presAssocID="{62598F54-74E3-4BEE-9600-39D5CC16D212}" presName="textRect" presStyleLbl="revTx" presStyleIdx="1" presStyleCnt="4">
        <dgm:presLayoutVars>
          <dgm:chMax val="1"/>
          <dgm:chPref val="1"/>
        </dgm:presLayoutVars>
      </dgm:prSet>
      <dgm:spPr/>
    </dgm:pt>
    <dgm:pt modelId="{7C868944-FDAB-4EF8-BE79-3E8985BC11A9}" type="pres">
      <dgm:prSet presAssocID="{5B993214-325B-40EF-ACE2-A8B12EB6C062}" presName="sibTrans" presStyleCnt="0"/>
      <dgm:spPr/>
    </dgm:pt>
    <dgm:pt modelId="{C7764509-E7A7-4E5A-86CD-2BBFF07D3B82}" type="pres">
      <dgm:prSet presAssocID="{43BA50EC-A79E-4F55-82DF-2BDA2E45491F}" presName="compNode" presStyleCnt="0"/>
      <dgm:spPr/>
    </dgm:pt>
    <dgm:pt modelId="{15CC9E64-D11B-4B11-B159-F572ABFF467F}" type="pres">
      <dgm:prSet presAssocID="{43BA50EC-A79E-4F55-82DF-2BDA2E45491F}" presName="iconBgRect" presStyleLbl="bgShp" presStyleIdx="2" presStyleCnt="4"/>
      <dgm:spPr/>
    </dgm:pt>
    <dgm:pt modelId="{2B96F137-53D7-4A59-86EB-BCC5FA0190AC}" type="pres">
      <dgm:prSet presAssocID="{43BA50EC-A79E-4F55-82DF-2BDA2E4549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362FC34-9856-46A2-94A0-78EBCA601DAB}" type="pres">
      <dgm:prSet presAssocID="{43BA50EC-A79E-4F55-82DF-2BDA2E45491F}" presName="spaceRect" presStyleCnt="0"/>
      <dgm:spPr/>
    </dgm:pt>
    <dgm:pt modelId="{93B259EC-05CD-4221-A221-B66E9A079751}" type="pres">
      <dgm:prSet presAssocID="{43BA50EC-A79E-4F55-82DF-2BDA2E45491F}" presName="textRect" presStyleLbl="revTx" presStyleIdx="2" presStyleCnt="4">
        <dgm:presLayoutVars>
          <dgm:chMax val="1"/>
          <dgm:chPref val="1"/>
        </dgm:presLayoutVars>
      </dgm:prSet>
      <dgm:spPr/>
    </dgm:pt>
    <dgm:pt modelId="{C2EF83AA-B453-4CD3-9620-A489DECD31A5}" type="pres">
      <dgm:prSet presAssocID="{05D79A09-A01B-4A09-88A7-4CF9905A8BA4}" presName="sibTrans" presStyleCnt="0"/>
      <dgm:spPr/>
    </dgm:pt>
    <dgm:pt modelId="{686A9EEB-FD08-4FBD-A41E-C49A8B83180A}" type="pres">
      <dgm:prSet presAssocID="{BB132419-074B-48D9-BBE0-6AB0A495A23A}" presName="compNode" presStyleCnt="0"/>
      <dgm:spPr/>
    </dgm:pt>
    <dgm:pt modelId="{BB600B34-2ED4-4E21-9C22-B4AEF36A6410}" type="pres">
      <dgm:prSet presAssocID="{BB132419-074B-48D9-BBE0-6AB0A495A23A}" presName="iconBgRect" presStyleLbl="bgShp" presStyleIdx="3" presStyleCnt="4"/>
      <dgm:spPr/>
    </dgm:pt>
    <dgm:pt modelId="{199F5F16-FB6C-4CCE-8B3C-A3B9056A648E}" type="pres">
      <dgm:prSet presAssocID="{BB132419-074B-48D9-BBE0-6AB0A495A23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E8D8242-68AE-4650-9F3D-BBB79EE894E9}" type="pres">
      <dgm:prSet presAssocID="{BB132419-074B-48D9-BBE0-6AB0A495A23A}" presName="spaceRect" presStyleCnt="0"/>
      <dgm:spPr/>
    </dgm:pt>
    <dgm:pt modelId="{ADAD7DB9-25D1-4705-AC5E-49A450CCB01F}" type="pres">
      <dgm:prSet presAssocID="{BB132419-074B-48D9-BBE0-6AB0A495A23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97B662C-7EA5-45F7-A558-7A98A9DD07C0}" type="presOf" srcId="{7642E26B-5168-4B8D-878C-70EE100B7E09}" destId="{61DEC142-ECD9-4A65-87D4-E9D967984A31}" srcOrd="0" destOrd="0" presId="urn:microsoft.com/office/officeart/2018/5/layout/IconCircleLabelList"/>
    <dgm:cxn modelId="{65867F63-F740-4013-9ECE-17F64AB2BC02}" srcId="{3DFA848A-61C2-4274-8F6C-B6B3F4FE0805}" destId="{43BA50EC-A79E-4F55-82DF-2BDA2E45491F}" srcOrd="2" destOrd="0" parTransId="{3126EC22-5C60-4B29-B790-504206A7EEB4}" sibTransId="{05D79A09-A01B-4A09-88A7-4CF9905A8BA4}"/>
    <dgm:cxn modelId="{8C39A64E-245E-445A-AC84-2EFD82A3321A}" type="presOf" srcId="{43BA50EC-A79E-4F55-82DF-2BDA2E45491F}" destId="{93B259EC-05CD-4221-A221-B66E9A079751}" srcOrd="0" destOrd="0" presId="urn:microsoft.com/office/officeart/2018/5/layout/IconCircleLabelList"/>
    <dgm:cxn modelId="{C75FE854-18D2-40A2-B18F-17FFD7D118FF}" srcId="{3DFA848A-61C2-4274-8F6C-B6B3F4FE0805}" destId="{7642E26B-5168-4B8D-878C-70EE100B7E09}" srcOrd="0" destOrd="0" parTransId="{5FDD24DF-D72C-4A0B-8C84-D140958F8447}" sibTransId="{6EF03E34-2CA7-4F3B-9A34-C7743568B960}"/>
    <dgm:cxn modelId="{D19F8686-EB24-43EA-9FF1-74FB11CE0FF7}" type="presOf" srcId="{3DFA848A-61C2-4274-8F6C-B6B3F4FE0805}" destId="{3BA86139-3E7E-40B9-8526-AE6A84D11D41}" srcOrd="0" destOrd="0" presId="urn:microsoft.com/office/officeart/2018/5/layout/IconCircleLabelList"/>
    <dgm:cxn modelId="{39477C95-17F7-4C05-A493-F64D58D0ADA1}" srcId="{3DFA848A-61C2-4274-8F6C-B6B3F4FE0805}" destId="{BB132419-074B-48D9-BBE0-6AB0A495A23A}" srcOrd="3" destOrd="0" parTransId="{98065535-2426-4AA7-AE4E-156E931038F9}" sibTransId="{84C052D3-A402-43CA-B2DC-0BF744981DD5}"/>
    <dgm:cxn modelId="{B83D8EBD-5072-4B61-BDF0-26ADDD025AD1}" type="presOf" srcId="{BB132419-074B-48D9-BBE0-6AB0A495A23A}" destId="{ADAD7DB9-25D1-4705-AC5E-49A450CCB01F}" srcOrd="0" destOrd="0" presId="urn:microsoft.com/office/officeart/2018/5/layout/IconCircleLabelList"/>
    <dgm:cxn modelId="{471039D6-446D-49C6-917A-6B503F8E3EE1}" type="presOf" srcId="{62598F54-74E3-4BEE-9600-39D5CC16D212}" destId="{F37B6219-8CB5-4AFC-928C-1345DF5C7486}" srcOrd="0" destOrd="0" presId="urn:microsoft.com/office/officeart/2018/5/layout/IconCircleLabelList"/>
    <dgm:cxn modelId="{D03ED4FD-AC3E-422A-B9AE-9D715AD15D6C}" srcId="{3DFA848A-61C2-4274-8F6C-B6B3F4FE0805}" destId="{62598F54-74E3-4BEE-9600-39D5CC16D212}" srcOrd="1" destOrd="0" parTransId="{F1CF5CCB-0B8F-49B8-9ED3-4F53781B80B3}" sibTransId="{5B993214-325B-40EF-ACE2-A8B12EB6C062}"/>
    <dgm:cxn modelId="{BB5FB998-EBA2-4B3D-A9AA-561ED7F3AD61}" type="presParOf" srcId="{3BA86139-3E7E-40B9-8526-AE6A84D11D41}" destId="{62DC72ED-978E-483F-AC65-8E48F82BD8E4}" srcOrd="0" destOrd="0" presId="urn:microsoft.com/office/officeart/2018/5/layout/IconCircleLabelList"/>
    <dgm:cxn modelId="{4023694C-6A63-4CD4-BE2B-20EF5A88D4F4}" type="presParOf" srcId="{62DC72ED-978E-483F-AC65-8E48F82BD8E4}" destId="{AE4069DB-7728-4443-A402-B553B47F6EC4}" srcOrd="0" destOrd="0" presId="urn:microsoft.com/office/officeart/2018/5/layout/IconCircleLabelList"/>
    <dgm:cxn modelId="{8B24E543-8A19-4BEF-887D-467F80D00BEC}" type="presParOf" srcId="{62DC72ED-978E-483F-AC65-8E48F82BD8E4}" destId="{C64F62CB-A387-482E-B9D2-A3FC657C389B}" srcOrd="1" destOrd="0" presId="urn:microsoft.com/office/officeart/2018/5/layout/IconCircleLabelList"/>
    <dgm:cxn modelId="{4C057280-64EB-43C3-A637-D1BAB208635E}" type="presParOf" srcId="{62DC72ED-978E-483F-AC65-8E48F82BD8E4}" destId="{8BD2BCDB-01BC-412D-8896-9F630AD9D496}" srcOrd="2" destOrd="0" presId="urn:microsoft.com/office/officeart/2018/5/layout/IconCircleLabelList"/>
    <dgm:cxn modelId="{9D5006A0-CC5E-4AA3-B692-5D5A851D6BC4}" type="presParOf" srcId="{62DC72ED-978E-483F-AC65-8E48F82BD8E4}" destId="{61DEC142-ECD9-4A65-87D4-E9D967984A31}" srcOrd="3" destOrd="0" presId="urn:microsoft.com/office/officeart/2018/5/layout/IconCircleLabelList"/>
    <dgm:cxn modelId="{946C5025-69DD-4E62-8051-0079EDA0C682}" type="presParOf" srcId="{3BA86139-3E7E-40B9-8526-AE6A84D11D41}" destId="{47B671E6-A688-4BC0-942A-C2918D8D721B}" srcOrd="1" destOrd="0" presId="urn:microsoft.com/office/officeart/2018/5/layout/IconCircleLabelList"/>
    <dgm:cxn modelId="{06EF0275-F6A1-41E4-933B-5AF026E239C8}" type="presParOf" srcId="{3BA86139-3E7E-40B9-8526-AE6A84D11D41}" destId="{E8336AD9-7F5F-41AC-B1A5-3BDB3818E8BA}" srcOrd="2" destOrd="0" presId="urn:microsoft.com/office/officeart/2018/5/layout/IconCircleLabelList"/>
    <dgm:cxn modelId="{A23FC3A7-027F-45AF-8F0C-DD6184CD45B3}" type="presParOf" srcId="{E8336AD9-7F5F-41AC-B1A5-3BDB3818E8BA}" destId="{88D11B63-9E5F-4CCA-8991-9D601280094D}" srcOrd="0" destOrd="0" presId="urn:microsoft.com/office/officeart/2018/5/layout/IconCircleLabelList"/>
    <dgm:cxn modelId="{96DCB2CD-717F-4FBA-B2C4-52459BD15633}" type="presParOf" srcId="{E8336AD9-7F5F-41AC-B1A5-3BDB3818E8BA}" destId="{C2B29679-DDE6-40E9-9DC2-5540F65A8495}" srcOrd="1" destOrd="0" presId="urn:microsoft.com/office/officeart/2018/5/layout/IconCircleLabelList"/>
    <dgm:cxn modelId="{BD9A49B8-2357-42D3-A4CE-C5D41E170D10}" type="presParOf" srcId="{E8336AD9-7F5F-41AC-B1A5-3BDB3818E8BA}" destId="{44D26C5D-2B26-4057-BC08-519FD39C2C2A}" srcOrd="2" destOrd="0" presId="urn:microsoft.com/office/officeart/2018/5/layout/IconCircleLabelList"/>
    <dgm:cxn modelId="{224A5880-2307-49C7-B176-277F6DCD214D}" type="presParOf" srcId="{E8336AD9-7F5F-41AC-B1A5-3BDB3818E8BA}" destId="{F37B6219-8CB5-4AFC-928C-1345DF5C7486}" srcOrd="3" destOrd="0" presId="urn:microsoft.com/office/officeart/2018/5/layout/IconCircleLabelList"/>
    <dgm:cxn modelId="{12CB6811-5427-447A-87D4-9C058C8D8251}" type="presParOf" srcId="{3BA86139-3E7E-40B9-8526-AE6A84D11D41}" destId="{7C868944-FDAB-4EF8-BE79-3E8985BC11A9}" srcOrd="3" destOrd="0" presId="urn:microsoft.com/office/officeart/2018/5/layout/IconCircleLabelList"/>
    <dgm:cxn modelId="{4E268B7B-3631-43E9-97CA-E2B9C8A5054E}" type="presParOf" srcId="{3BA86139-3E7E-40B9-8526-AE6A84D11D41}" destId="{C7764509-E7A7-4E5A-86CD-2BBFF07D3B82}" srcOrd="4" destOrd="0" presId="urn:microsoft.com/office/officeart/2018/5/layout/IconCircleLabelList"/>
    <dgm:cxn modelId="{E9A1D755-FC37-4E31-B303-2B34AAA648D5}" type="presParOf" srcId="{C7764509-E7A7-4E5A-86CD-2BBFF07D3B82}" destId="{15CC9E64-D11B-4B11-B159-F572ABFF467F}" srcOrd="0" destOrd="0" presId="urn:microsoft.com/office/officeart/2018/5/layout/IconCircleLabelList"/>
    <dgm:cxn modelId="{4708C65B-F76B-4F6D-8A8F-2F98B47E5665}" type="presParOf" srcId="{C7764509-E7A7-4E5A-86CD-2BBFF07D3B82}" destId="{2B96F137-53D7-4A59-86EB-BCC5FA0190AC}" srcOrd="1" destOrd="0" presId="urn:microsoft.com/office/officeart/2018/5/layout/IconCircleLabelList"/>
    <dgm:cxn modelId="{945B9BB0-A258-475D-9113-452A46F2D310}" type="presParOf" srcId="{C7764509-E7A7-4E5A-86CD-2BBFF07D3B82}" destId="{B362FC34-9856-46A2-94A0-78EBCA601DAB}" srcOrd="2" destOrd="0" presId="urn:microsoft.com/office/officeart/2018/5/layout/IconCircleLabelList"/>
    <dgm:cxn modelId="{F67AA9B4-0CC1-4353-A970-C6542B1E0E27}" type="presParOf" srcId="{C7764509-E7A7-4E5A-86CD-2BBFF07D3B82}" destId="{93B259EC-05CD-4221-A221-B66E9A079751}" srcOrd="3" destOrd="0" presId="urn:microsoft.com/office/officeart/2018/5/layout/IconCircleLabelList"/>
    <dgm:cxn modelId="{F7ED2F35-7E8E-4A12-8DAA-53425F260E70}" type="presParOf" srcId="{3BA86139-3E7E-40B9-8526-AE6A84D11D41}" destId="{C2EF83AA-B453-4CD3-9620-A489DECD31A5}" srcOrd="5" destOrd="0" presId="urn:microsoft.com/office/officeart/2018/5/layout/IconCircleLabelList"/>
    <dgm:cxn modelId="{AF2E56EE-BEA8-4F82-884F-EA3FFCD85ED1}" type="presParOf" srcId="{3BA86139-3E7E-40B9-8526-AE6A84D11D41}" destId="{686A9EEB-FD08-4FBD-A41E-C49A8B83180A}" srcOrd="6" destOrd="0" presId="urn:microsoft.com/office/officeart/2018/5/layout/IconCircleLabelList"/>
    <dgm:cxn modelId="{D7796518-FA37-43F9-A5B6-47AFD1D54996}" type="presParOf" srcId="{686A9EEB-FD08-4FBD-A41E-C49A8B83180A}" destId="{BB600B34-2ED4-4E21-9C22-B4AEF36A6410}" srcOrd="0" destOrd="0" presId="urn:microsoft.com/office/officeart/2018/5/layout/IconCircleLabelList"/>
    <dgm:cxn modelId="{81E7810B-FCCE-437D-B39B-1A18616F9524}" type="presParOf" srcId="{686A9EEB-FD08-4FBD-A41E-C49A8B83180A}" destId="{199F5F16-FB6C-4CCE-8B3C-A3B9056A648E}" srcOrd="1" destOrd="0" presId="urn:microsoft.com/office/officeart/2018/5/layout/IconCircleLabelList"/>
    <dgm:cxn modelId="{085D0DDE-EBEA-4D0D-870C-A2B02CDAA82C}" type="presParOf" srcId="{686A9EEB-FD08-4FBD-A41E-C49A8B83180A}" destId="{CE8D8242-68AE-4650-9F3D-BBB79EE894E9}" srcOrd="2" destOrd="0" presId="urn:microsoft.com/office/officeart/2018/5/layout/IconCircleLabelList"/>
    <dgm:cxn modelId="{2E07A1DE-74F4-49A6-95F7-7C5AC5160169}" type="presParOf" srcId="{686A9EEB-FD08-4FBD-A41E-C49A8B83180A}" destId="{ADAD7DB9-25D1-4705-AC5E-49A450CCB0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BA5D7-F069-45D5-BEDA-EAF82B5FCD5B}">
      <dsp:nvSpPr>
        <dsp:cNvPr id="0" name=""/>
        <dsp:cNvSpPr/>
      </dsp:nvSpPr>
      <dsp:spPr>
        <a:xfrm>
          <a:off x="736102" y="42581"/>
          <a:ext cx="1181229" cy="118122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0578D-9B78-4F2E-AD7F-EB5C3C701115}">
      <dsp:nvSpPr>
        <dsp:cNvPr id="0" name=""/>
        <dsp:cNvSpPr/>
      </dsp:nvSpPr>
      <dsp:spPr>
        <a:xfrm>
          <a:off x="984161" y="290639"/>
          <a:ext cx="685113" cy="685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FE0BC-CF04-4DE9-BAF4-10C6CA54DF39}">
      <dsp:nvSpPr>
        <dsp:cNvPr id="0" name=""/>
        <dsp:cNvSpPr/>
      </dsp:nvSpPr>
      <dsp:spPr>
        <a:xfrm>
          <a:off x="2170452" y="42581"/>
          <a:ext cx="2784326" cy="11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" panose="02040502050405020303" pitchFamily="18" charset="0"/>
            </a:rPr>
            <a:t>Curriculum planning at the site level in grade level teams</a:t>
          </a:r>
        </a:p>
      </dsp:txBody>
      <dsp:txXfrm>
        <a:off x="2170452" y="42581"/>
        <a:ext cx="2784326" cy="1181229"/>
      </dsp:txXfrm>
    </dsp:sp>
    <dsp:sp modelId="{15B4AE28-0B10-46D6-A37A-110C3CE9572E}">
      <dsp:nvSpPr>
        <dsp:cNvPr id="0" name=""/>
        <dsp:cNvSpPr/>
      </dsp:nvSpPr>
      <dsp:spPr>
        <a:xfrm>
          <a:off x="5439927" y="42581"/>
          <a:ext cx="1181229" cy="118122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DD982-C586-4C40-B9C1-CC69FADCE4C8}">
      <dsp:nvSpPr>
        <dsp:cNvPr id="0" name=""/>
        <dsp:cNvSpPr/>
      </dsp:nvSpPr>
      <dsp:spPr>
        <a:xfrm>
          <a:off x="5687985" y="290639"/>
          <a:ext cx="685113" cy="685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7772E-6DCB-4915-83B1-79B09FC0368C}">
      <dsp:nvSpPr>
        <dsp:cNvPr id="0" name=""/>
        <dsp:cNvSpPr/>
      </dsp:nvSpPr>
      <dsp:spPr>
        <a:xfrm>
          <a:off x="6874277" y="42581"/>
          <a:ext cx="2784326" cy="11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" panose="02040502050405020303" pitchFamily="18" charset="0"/>
            </a:rPr>
            <a:t>Coordinate with a WBL Coordinator to Create An events calendar</a:t>
          </a:r>
        </a:p>
      </dsp:txBody>
      <dsp:txXfrm>
        <a:off x="6874277" y="42581"/>
        <a:ext cx="2784326" cy="1181229"/>
      </dsp:txXfrm>
    </dsp:sp>
    <dsp:sp modelId="{CE3E7574-51BB-496F-B9B4-1CB8D628CB87}">
      <dsp:nvSpPr>
        <dsp:cNvPr id="0" name=""/>
        <dsp:cNvSpPr/>
      </dsp:nvSpPr>
      <dsp:spPr>
        <a:xfrm>
          <a:off x="736102" y="1725130"/>
          <a:ext cx="1181229" cy="118122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E1F2B-54EF-4DAF-B469-D50ACF328D4D}">
      <dsp:nvSpPr>
        <dsp:cNvPr id="0" name=""/>
        <dsp:cNvSpPr/>
      </dsp:nvSpPr>
      <dsp:spPr>
        <a:xfrm>
          <a:off x="984161" y="1973188"/>
          <a:ext cx="685113" cy="6851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7AD7C-5F14-43EC-8948-38D283F76BFC}">
      <dsp:nvSpPr>
        <dsp:cNvPr id="0" name=""/>
        <dsp:cNvSpPr/>
      </dsp:nvSpPr>
      <dsp:spPr>
        <a:xfrm>
          <a:off x="2170452" y="1725130"/>
          <a:ext cx="2784326" cy="11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" panose="02040502050405020303" pitchFamily="18" charset="0"/>
            </a:rPr>
            <a:t>Participate in collaborative district meetings to share ideas, course scope &amp; sequence, action plans, and lesson plans</a:t>
          </a:r>
        </a:p>
      </dsp:txBody>
      <dsp:txXfrm>
        <a:off x="2170452" y="1725130"/>
        <a:ext cx="2784326" cy="1181229"/>
      </dsp:txXfrm>
    </dsp:sp>
    <dsp:sp modelId="{0A7397CA-9306-4B0E-B33C-BB61303823D8}">
      <dsp:nvSpPr>
        <dsp:cNvPr id="0" name=""/>
        <dsp:cNvSpPr/>
      </dsp:nvSpPr>
      <dsp:spPr>
        <a:xfrm>
          <a:off x="5439927" y="1725130"/>
          <a:ext cx="1181229" cy="118122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803D7-9C19-4812-9A27-DF328D09282E}">
      <dsp:nvSpPr>
        <dsp:cNvPr id="0" name=""/>
        <dsp:cNvSpPr/>
      </dsp:nvSpPr>
      <dsp:spPr>
        <a:xfrm>
          <a:off x="5687985" y="1973188"/>
          <a:ext cx="685113" cy="6851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D09B2-4FB9-417F-A63B-95565FF3BC18}">
      <dsp:nvSpPr>
        <dsp:cNvPr id="0" name=""/>
        <dsp:cNvSpPr/>
      </dsp:nvSpPr>
      <dsp:spPr>
        <a:xfrm>
          <a:off x="6874277" y="1725130"/>
          <a:ext cx="2784326" cy="11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" panose="02040502050405020303" pitchFamily="18" charset="0"/>
            </a:rPr>
            <a:t>Prepare for fall 2021 implementation at sixth grade</a:t>
          </a:r>
        </a:p>
      </dsp:txBody>
      <dsp:txXfrm>
        <a:off x="6874277" y="1725130"/>
        <a:ext cx="2784326" cy="1181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069DB-7728-4443-A402-B553B47F6EC4}">
      <dsp:nvSpPr>
        <dsp:cNvPr id="0" name=""/>
        <dsp:cNvSpPr/>
      </dsp:nvSpPr>
      <dsp:spPr>
        <a:xfrm>
          <a:off x="920554" y="817212"/>
          <a:ext cx="1261836" cy="12618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F62CB-A387-482E-B9D2-A3FC657C389B}">
      <dsp:nvSpPr>
        <dsp:cNvPr id="0" name=""/>
        <dsp:cNvSpPr/>
      </dsp:nvSpPr>
      <dsp:spPr>
        <a:xfrm>
          <a:off x="1189470" y="1086128"/>
          <a:ext cx="724004" cy="724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EC142-ECD9-4A65-87D4-E9D967984A31}">
      <dsp:nvSpPr>
        <dsp:cNvPr id="0" name=""/>
        <dsp:cNvSpPr/>
      </dsp:nvSpPr>
      <dsp:spPr>
        <a:xfrm>
          <a:off x="517180" y="2472079"/>
          <a:ext cx="20685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Georgia" panose="02040502050405020303" pitchFamily="18" charset="0"/>
            </a:rPr>
            <a:t>Sixth grade team to refine curricula as needed</a:t>
          </a:r>
        </a:p>
      </dsp:txBody>
      <dsp:txXfrm>
        <a:off x="517180" y="2472079"/>
        <a:ext cx="2068584" cy="720000"/>
      </dsp:txXfrm>
    </dsp:sp>
    <dsp:sp modelId="{88D11B63-9E5F-4CCA-8991-9D601280094D}">
      <dsp:nvSpPr>
        <dsp:cNvPr id="0" name=""/>
        <dsp:cNvSpPr/>
      </dsp:nvSpPr>
      <dsp:spPr>
        <a:xfrm>
          <a:off x="3351141" y="817212"/>
          <a:ext cx="1261836" cy="12618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29679-DDE6-40E9-9DC2-5540F65A8495}">
      <dsp:nvSpPr>
        <dsp:cNvPr id="0" name=""/>
        <dsp:cNvSpPr/>
      </dsp:nvSpPr>
      <dsp:spPr>
        <a:xfrm>
          <a:off x="3620057" y="1086128"/>
          <a:ext cx="724004" cy="724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B6219-8CB5-4AFC-928C-1345DF5C7486}">
      <dsp:nvSpPr>
        <dsp:cNvPr id="0" name=""/>
        <dsp:cNvSpPr/>
      </dsp:nvSpPr>
      <dsp:spPr>
        <a:xfrm>
          <a:off x="2947767" y="2472079"/>
          <a:ext cx="20685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Georgia" panose="02040502050405020303" pitchFamily="18" charset="0"/>
            </a:rPr>
            <a:t>Seventh grade team participate in planning sessions similar to sixth grade</a:t>
          </a:r>
        </a:p>
      </dsp:txBody>
      <dsp:txXfrm>
        <a:off x="2947767" y="2472079"/>
        <a:ext cx="2068584" cy="720000"/>
      </dsp:txXfrm>
    </dsp:sp>
    <dsp:sp modelId="{15CC9E64-D11B-4B11-B159-F572ABFF467F}">
      <dsp:nvSpPr>
        <dsp:cNvPr id="0" name=""/>
        <dsp:cNvSpPr/>
      </dsp:nvSpPr>
      <dsp:spPr>
        <a:xfrm>
          <a:off x="5781728" y="817212"/>
          <a:ext cx="1261836" cy="12618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6F137-53D7-4A59-86EB-BCC5FA0190AC}">
      <dsp:nvSpPr>
        <dsp:cNvPr id="0" name=""/>
        <dsp:cNvSpPr/>
      </dsp:nvSpPr>
      <dsp:spPr>
        <a:xfrm>
          <a:off x="6050644" y="1086128"/>
          <a:ext cx="724004" cy="7240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259EC-05CD-4221-A221-B66E9A079751}">
      <dsp:nvSpPr>
        <dsp:cNvPr id="0" name=""/>
        <dsp:cNvSpPr/>
      </dsp:nvSpPr>
      <dsp:spPr>
        <a:xfrm>
          <a:off x="5378354" y="2472079"/>
          <a:ext cx="20685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Georgia" panose="02040502050405020303" pitchFamily="18" charset="0"/>
            </a:rPr>
            <a:t>Graduate Profile Revisited</a:t>
          </a:r>
        </a:p>
      </dsp:txBody>
      <dsp:txXfrm>
        <a:off x="5378354" y="2472079"/>
        <a:ext cx="2068584" cy="720000"/>
      </dsp:txXfrm>
    </dsp:sp>
    <dsp:sp modelId="{BB600B34-2ED4-4E21-9C22-B4AEF36A6410}">
      <dsp:nvSpPr>
        <dsp:cNvPr id="0" name=""/>
        <dsp:cNvSpPr/>
      </dsp:nvSpPr>
      <dsp:spPr>
        <a:xfrm>
          <a:off x="8212315" y="817212"/>
          <a:ext cx="1261836" cy="12618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F5F16-FB6C-4CCE-8B3C-A3B9056A648E}">
      <dsp:nvSpPr>
        <dsp:cNvPr id="0" name=""/>
        <dsp:cNvSpPr/>
      </dsp:nvSpPr>
      <dsp:spPr>
        <a:xfrm>
          <a:off x="8481231" y="1086128"/>
          <a:ext cx="724004" cy="7240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D7DB9-25D1-4705-AC5E-49A450CCB01F}">
      <dsp:nvSpPr>
        <dsp:cNvPr id="0" name=""/>
        <dsp:cNvSpPr/>
      </dsp:nvSpPr>
      <dsp:spPr>
        <a:xfrm>
          <a:off x="7808941" y="2472079"/>
          <a:ext cx="20685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Georgia" panose="02040502050405020303" pitchFamily="18" charset="0"/>
            </a:rPr>
            <a:t>Digital Portfolio Development</a:t>
          </a:r>
        </a:p>
      </dsp:txBody>
      <dsp:txXfrm>
        <a:off x="7808941" y="2472079"/>
        <a:ext cx="206858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AAAB3-47D7-47CE-AA73-7722CD2310A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EC5CF-F785-45CB-99CF-AF5D31B9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Agriculture &amp; Natural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Arts, Media and Entertainment</a:t>
            </a:r>
            <a:r>
              <a:rPr lang="en-US" sz="1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Building Trades and Construction</a:t>
            </a:r>
            <a:r>
              <a:rPr lang="en-US" sz="1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Education, Child Development, and Family Services</a:t>
            </a:r>
            <a:r>
              <a:rPr lang="en-US" sz="1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Energy, Environment and Utilities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Engineering &amp;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Fashion and Interior Design</a:t>
            </a:r>
            <a:r>
              <a:rPr lang="en-US" sz="1800" dirty="0"/>
              <a:t>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Finance</a:t>
            </a:r>
            <a:r>
              <a:rPr lang="en-US" sz="1800" dirty="0"/>
              <a:t> and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 Sciences and Medical Technology</a:t>
            </a:r>
            <a:r>
              <a:rPr lang="en-US" sz="1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Hospitality, Tourism, and Recreation</a:t>
            </a:r>
            <a:r>
              <a:rPr lang="en-US" sz="1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Information and Communication Technologies</a:t>
            </a:r>
            <a:r>
              <a:rPr lang="en-US" sz="1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Manufacturing &amp; Product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Marketing Sales &amp; Services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 Services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Transportation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C5CF-F785-45CB-99CF-AF5D31B907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/>
                </a:solidFill>
              </a:rPr>
              <a:t>ANSWER:  HEALTH SCIENCE, ICT, MANUFACTURING, BUILDING AND CONSTRUCTION TRADES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C5CF-F785-45CB-99CF-AF5D31B907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C5CF-F785-45CB-99CF-AF5D31B907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C5CF-F785-45CB-99CF-AF5D31B907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C5CF-F785-45CB-99CF-AF5D31B907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6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8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9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62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2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8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9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7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8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3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7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bD2Si5wnL4lDhEXaCrTxtByi_3jwFfyzptZs1Z-O31Q/edit?usp=shar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68618" y="663247"/>
            <a:ext cx="9755187" cy="1903533"/>
          </a:xfrm>
        </p:spPr>
        <p:txBody>
          <a:bodyPr>
            <a:normAutofit/>
          </a:bodyPr>
          <a:lstStyle/>
          <a:p>
            <a:r>
              <a:rPr lang="en-US" sz="5400" dirty="0"/>
              <a:t>College and career exploration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6990" y="2706794"/>
            <a:ext cx="9755187" cy="15531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Wednesday, February 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3:00 PM – 4:30 PM</a:t>
            </a:r>
          </a:p>
        </p:txBody>
      </p:sp>
    </p:spTree>
    <p:extLst>
      <p:ext uri="{BB962C8B-B14F-4D97-AF65-F5344CB8AC3E}">
        <p14:creationId xmlns:p14="http://schemas.microsoft.com/office/powerpoint/2010/main" val="236285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goals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54759" y="289249"/>
            <a:ext cx="7791061" cy="6382139"/>
          </a:xfrm>
        </p:spPr>
        <p:txBody>
          <a:bodyPr anchor="ctr">
            <a:normAutofit fontScale="92500" lnSpcReduction="10000"/>
          </a:bodyPr>
          <a:lstStyle/>
          <a:p>
            <a:endParaRPr lang="en-US" sz="2400" cap="none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cap="none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To encourage elementary and middle school students to begin thinking about possible college and career options</a:t>
            </a:r>
          </a:p>
          <a:p>
            <a:r>
              <a:rPr lang="en-US" sz="2400" cap="none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To allow students to gain 21</a:t>
            </a:r>
            <a:r>
              <a:rPr lang="en-US" sz="2400" cap="none" baseline="3000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st</a:t>
            </a:r>
            <a:r>
              <a:rPr lang="en-US" sz="2400" cap="none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century learning skills and qualities needed to thrive in our ever-changing workforce</a:t>
            </a:r>
          </a:p>
          <a:p>
            <a:r>
              <a:rPr lang="en-US" sz="2400" cap="none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To enable students to create their personal roadmap to success</a:t>
            </a:r>
          </a:p>
          <a:p>
            <a:r>
              <a:rPr lang="en-US" sz="2400" cap="none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To introduce students to our district-wide academy and pathway programs</a:t>
            </a:r>
          </a:p>
          <a:p>
            <a:r>
              <a:rPr lang="en-US" sz="2400" cap="none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To graduate from high school and earn a diploma</a:t>
            </a:r>
          </a:p>
          <a:p>
            <a:r>
              <a:rPr lang="en-US" sz="2400" cap="none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To empower them to advance their education and career beyond high school</a:t>
            </a:r>
          </a:p>
          <a:p>
            <a:r>
              <a:rPr lang="en-US" sz="2400" cap="none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To become productive contributing citizens in our democratic society</a:t>
            </a:r>
          </a:p>
          <a:p>
            <a:endParaRPr lang="en-US" sz="1500" cap="none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500" cap="none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0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C9FEF2-571A-41A4-8458-15ECC27E9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32218886-CF96-4B72-B065-A5D51EE39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3045C5E-93FA-407D-BEA7-12245A36F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3F0B046C-B5DA-47B6-8BB1-4722F429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5EE9E735-E260-432D-810C-BC6BEF5B1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C35962A4-FCC1-47E8-9B3F-3C2739C0D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7AEDD1-FD88-48D7-8260-0AA34DE0C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1E89F29-ADA4-40A8-80E1-48D600174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32AA8F8-450D-41DC-AE38-266ADD53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Program design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048815-C663-4C51-84E9-5C6EFDF1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090243-7F93-456B-85D9-0D4D10696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F3463-36D2-44CA-9A64-98004ECD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56466"/>
              </p:ext>
            </p:extLst>
          </p:nvPr>
        </p:nvGraphicFramePr>
        <p:xfrm>
          <a:off x="5321367" y="789248"/>
          <a:ext cx="6174771" cy="5273523"/>
        </p:xfrm>
        <a:graphic>
          <a:graphicData uri="http://schemas.openxmlformats.org/drawingml/2006/table">
            <a:tbl>
              <a:tblPr firstRow="1" firstCol="1" bandRow="1"/>
              <a:tblGrid>
                <a:gridCol w="6174771">
                  <a:extLst>
                    <a:ext uri="{9D8B030D-6E8A-4147-A177-3AD203B41FA5}">
                      <a16:colId xmlns:a16="http://schemas.microsoft.com/office/drawing/2014/main" val="3278154494"/>
                    </a:ext>
                  </a:extLst>
                </a:gridCol>
              </a:tblGrid>
              <a:tr h="5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7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GRADE:  MINI-LESSONS FOCUSED ON AUSD ACADEMIES AND PATHWAYS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8068"/>
                  </a:ext>
                </a:extLst>
              </a:tr>
              <a:tr h="1164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Based Learning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Based Learning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Modules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569617"/>
                  </a:ext>
                </a:extLst>
              </a:tr>
              <a:tr h="5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7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GRADE:  MINI-LESSONS FOCUSED ON AUSD ACADEMIES AND PATHWAYS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39467"/>
                  </a:ext>
                </a:extLst>
              </a:tr>
              <a:tr h="1164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Based Learning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Based Learning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Modules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827425"/>
                  </a:ext>
                </a:extLst>
              </a:tr>
              <a:tr h="5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7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GRADE:  GENERAL OVERVIEW OF THE FIFTEEN INDUSTRY SECTORS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18433"/>
                  </a:ext>
                </a:extLst>
              </a:tr>
              <a:tr h="1164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 CRN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Based Learning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Modules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355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6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1" y="205740"/>
            <a:ext cx="10396882" cy="184023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IMPLEMENTATION</a:t>
            </a:r>
            <a:br>
              <a:rPr lang="en-US" dirty="0"/>
            </a:br>
            <a:r>
              <a:rPr lang="en-US" sz="5400" cap="none" dirty="0">
                <a:latin typeface="Georgia" panose="02040502050405020303" pitchFamily="18" charset="0"/>
              </a:rPr>
              <a:t>2021 – 2022:  Sixth Grade Pilot Year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8D90F3-30F4-4EB8-8090-821C38BDB06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018411"/>
              </p:ext>
            </p:extLst>
          </p:nvPr>
        </p:nvGraphicFramePr>
        <p:xfrm>
          <a:off x="531057" y="2354579"/>
          <a:ext cx="10394707" cy="294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294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720090"/>
            <a:ext cx="11082683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IMPLEMENTATION </a:t>
            </a:r>
            <a:br>
              <a:rPr lang="en-US" dirty="0"/>
            </a:br>
            <a:r>
              <a:rPr lang="en-US" sz="4900" cap="none" dirty="0">
                <a:latin typeface="Georgia" panose="02040502050405020303" pitchFamily="18" charset="0"/>
              </a:rPr>
              <a:t>For 2022 – 2023:  Seventh Grade Pilot year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32C56E-AF36-4E4B-A398-0FFE331F67A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1719327"/>
              </p:ext>
            </p:extLst>
          </p:nvPr>
        </p:nvGraphicFramePr>
        <p:xfrm>
          <a:off x="685801" y="1730326"/>
          <a:ext cx="10394707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09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39" y="324349"/>
            <a:ext cx="10396882" cy="1151965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11980" y="900332"/>
            <a:ext cx="6884377" cy="4684541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r>
              <a:rPr lang="en-US" sz="2400" cap="none" dirty="0">
                <a:latin typeface="Georgia" panose="02040502050405020303" pitchFamily="18" charset="0"/>
              </a:rPr>
              <a:t>Teacher created curriculum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California Career Resource Network (Cal CRN)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Video Instructional Modules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Business and Community Partners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Professional Learning Development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Compensated Collaborative Planning Time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Other equipment, materials and supplies</a:t>
            </a:r>
          </a:p>
          <a:p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" y="1476314"/>
            <a:ext cx="2942067" cy="35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2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02" y="685800"/>
            <a:ext cx="6037188" cy="145626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900" dirty="0"/>
              <a:t>Brainstorming session</a:t>
            </a:r>
            <a:br>
              <a:rPr lang="en-US" sz="1400" dirty="0"/>
            </a:br>
            <a:r>
              <a:rPr lang="en-US" sz="1400" dirty="0">
                <a:latin typeface="Georgia" panose="02040502050405020303" pitchFamily="18" charset="0"/>
                <a:hlinkClick r:id="rId3"/>
              </a:rPr>
              <a:t>https://jamboard.google.com/d/1bD2Si5wnL4lDhEXaCrTxtByi_3jwFfyzptZs1Z-O31Q/edit?usp=sharing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5" name="Picture 4" descr="Multi-coloured sticky notes on a whiteboard">
            <a:extLst>
              <a:ext uri="{FF2B5EF4-FFF2-40B4-BE49-F238E27FC236}">
                <a16:creationId xmlns:a16="http://schemas.microsoft.com/office/drawing/2014/main" id="{97AE3DA3-C926-40C1-856F-9F643C188B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60" r="13787" b="-1"/>
          <a:stretch/>
        </p:blipFill>
        <p:spPr>
          <a:xfrm rot="21600000">
            <a:off x="404226" y="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none" dirty="0">
                <a:latin typeface="Georgia" panose="02040502050405020303" pitchFamily="18" charset="0"/>
              </a:rPr>
              <a:t>College &amp; Career Readiness Activities</a:t>
            </a:r>
          </a:p>
          <a:p>
            <a:pPr lvl="1"/>
            <a:r>
              <a:rPr lang="en-US" cap="none" dirty="0">
                <a:latin typeface="Georgia" panose="02040502050405020303" pitchFamily="18" charset="0"/>
              </a:rPr>
              <a:t>Current</a:t>
            </a:r>
          </a:p>
          <a:p>
            <a:pPr lvl="1"/>
            <a:r>
              <a:rPr lang="en-US" cap="none" dirty="0">
                <a:latin typeface="Georgia" panose="02040502050405020303" pitchFamily="18" charset="0"/>
              </a:rPr>
              <a:t>Other ideas</a:t>
            </a:r>
          </a:p>
          <a:p>
            <a:r>
              <a:rPr lang="en-US" cap="none" dirty="0">
                <a:latin typeface="Georgia" panose="02040502050405020303" pitchFamily="18" charset="0"/>
              </a:rPr>
              <a:t>Work-Based Learning Opportunities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9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 wide collaborative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1911274"/>
          </a:xfrm>
        </p:spPr>
        <p:txBody>
          <a:bodyPr/>
          <a:lstStyle/>
          <a:p>
            <a:pPr marL="0" indent="0">
              <a:buNone/>
            </a:pPr>
            <a:r>
              <a:rPr lang="en-US" b="1" cap="none" dirty="0">
                <a:latin typeface="Georgia" panose="02040502050405020303" pitchFamily="18" charset="0"/>
              </a:rPr>
              <a:t>March: 	</a:t>
            </a:r>
            <a:r>
              <a:rPr lang="en-US" cap="none" dirty="0">
                <a:latin typeface="Georgia" panose="02040502050405020303" pitchFamily="18" charset="0"/>
              </a:rPr>
              <a:t>Report of progress:  successes and ongoing challenges</a:t>
            </a:r>
          </a:p>
          <a:p>
            <a:pPr marL="0" indent="0">
              <a:buNone/>
            </a:pPr>
            <a:r>
              <a:rPr lang="en-US" b="1" cap="none" dirty="0">
                <a:latin typeface="Georgia" panose="02040502050405020303" pitchFamily="18" charset="0"/>
              </a:rPr>
              <a:t>May:</a:t>
            </a:r>
            <a:r>
              <a:rPr lang="en-US" cap="none" dirty="0">
                <a:latin typeface="Georgia" panose="02040502050405020303" pitchFamily="18" charset="0"/>
              </a:rPr>
              <a:t>		Peer review:  sharing of curriculum and best practices</a:t>
            </a:r>
          </a:p>
          <a:p>
            <a:pPr marL="0" indent="0">
              <a:buNone/>
            </a:pPr>
            <a:r>
              <a:rPr lang="en-US" b="1" cap="none" dirty="0">
                <a:latin typeface="Georgia" panose="02040502050405020303" pitchFamily="18" charset="0"/>
              </a:rPr>
              <a:t>June:</a:t>
            </a:r>
            <a:r>
              <a:rPr lang="en-US" cap="none" dirty="0">
                <a:latin typeface="Georgia" panose="02040502050405020303" pitchFamily="18" charset="0"/>
              </a:rPr>
              <a:t>		To be determined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195" y="3411038"/>
            <a:ext cx="3075190" cy="20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1107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Roll call-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unmute your microphones.  principal will introduce the teacher team, and lead a team cheer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046BE-ADEE-4F77-8ACD-A972751F2273}"/>
              </a:ext>
            </a:extLst>
          </p:cNvPr>
          <p:cNvSpPr txBox="1"/>
          <p:nvPr/>
        </p:nvSpPr>
        <p:spPr>
          <a:xfrm>
            <a:off x="5807331" y="1608991"/>
            <a:ext cx="58209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Diamond Middle:  Phyllis James, Principal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Yvette Williams; Janette Katrina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Antioch Middle:  Lindsay Wisely, Principal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Darvisa</a:t>
            </a:r>
            <a:r>
              <a:rPr lang="en-US" sz="1600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Marshall; Laura Kimball; Sarah Phelan;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Kiersten Deacon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Dallas Ranch Middle:  Liah Jones-Douglas, Vice Principal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Jermaine Worley; Dawn Rivers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Middle:  John Jimno, Principal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Natillie</a:t>
            </a:r>
            <a:r>
              <a:rPr lang="en-US" sz="1600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Petersen; Lisa Eisenhower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Orchard Park school:  Ed Dacus, Principal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Kenny Gleason; Lisa Behrens; Susan </a:t>
            </a:r>
            <a:r>
              <a:rPr lang="en-US" sz="1600" dirty="0" err="1">
                <a:solidFill>
                  <a:srgbClr val="6DA5D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Caguyong</a:t>
            </a:r>
            <a:endParaRPr lang="en-US" sz="1600" dirty="0">
              <a:solidFill>
                <a:srgbClr val="6DA5D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8C57C-60B5-4F98-8C60-8DBE9D41DB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117" y="1608991"/>
            <a:ext cx="5552330" cy="379827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Jack London Elementary: Dolores Williams, Principal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Maria Villanueva; Amy Findley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DA5D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MNO Grant Elementary:  Janeen Zuniga, Principal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Frank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Zrinski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Jr.;  Brenda Howell-Robinson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DA5D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Carmen Dragon Elementary:  Mark Hemauer, Principal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DA5D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support staff:  Michael Santos, 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A5D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Kendra Ebinger; Amber Martin; Kevin Jones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8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04" y="276606"/>
            <a:ext cx="10396882" cy="1158140"/>
          </a:xfrm>
        </p:spPr>
        <p:txBody>
          <a:bodyPr/>
          <a:lstStyle/>
          <a:p>
            <a:r>
              <a:rPr lang="en-US"/>
              <a:t>THE 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96144" y="1434746"/>
            <a:ext cx="5478361" cy="3311189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r>
              <a:rPr lang="en-US" cap="none" dirty="0">
                <a:latin typeface="Georgia" panose="02040502050405020303" pitchFamily="18" charset="0"/>
              </a:rPr>
              <a:t>To prepare students for college, career and life</a:t>
            </a:r>
          </a:p>
          <a:p>
            <a:r>
              <a:rPr lang="en-US" cap="none" dirty="0">
                <a:latin typeface="Georgia" panose="02040502050405020303" pitchFamily="18" charset="0"/>
              </a:rPr>
              <a:t>To encourage underrepresented, underprivileged, underserved students to pursue high quality, STEAM-based careers based on industry and workforce demands</a:t>
            </a:r>
          </a:p>
          <a:p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75" y="1690859"/>
            <a:ext cx="4610100" cy="29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CAF4-799A-4FCA-B588-F50875EC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CAN YOU NAME THE 15 INDUSTRY SECTORS?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90DA5B-5FEF-45C7-A12A-37BBEFC92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Image result for 15 industry sectors">
            <a:extLst>
              <a:ext uri="{FF2B5EF4-FFF2-40B4-BE49-F238E27FC236}">
                <a16:creationId xmlns:a16="http://schemas.microsoft.com/office/drawing/2014/main" id="{1AE0DDD4-BE69-45FF-AB25-15B2C084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381" y="689358"/>
            <a:ext cx="6274548" cy="42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994692-B16A-4B9A-BC34-3AAF74FC6D0C}"/>
              </a:ext>
            </a:extLst>
          </p:cNvPr>
          <p:cNvSpPr txBox="1"/>
          <p:nvPr/>
        </p:nvSpPr>
        <p:spPr>
          <a:xfrm>
            <a:off x="8006591" y="2071048"/>
            <a:ext cx="3431429" cy="28379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</a:pPr>
            <a:r>
              <a:rPr lang="en-US">
                <a:latin typeface="Georgia" panose="02040502050405020303" pitchFamily="18" charset="0"/>
              </a:rPr>
              <a:t>Explore 15 California industry sectors that offer diverse and exciting job opportunities with bright outlooks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427181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470" y="81736"/>
            <a:ext cx="11155680" cy="1158140"/>
          </a:xfrm>
        </p:spPr>
        <p:txBody>
          <a:bodyPr>
            <a:noAutofit/>
          </a:bodyPr>
          <a:lstStyle/>
          <a:p>
            <a:r>
              <a:rPr lang="en-US" sz="4800"/>
              <a:t>Which FOUR sectors are in TOP demand?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31470" y="1262736"/>
            <a:ext cx="5783580" cy="3808673"/>
          </a:xfrm>
        </p:spPr>
        <p:txBody>
          <a:bodyPr>
            <a:normAutofit lnSpcReduction="10000"/>
          </a:bodyPr>
          <a:lstStyle/>
          <a:p>
            <a:r>
              <a:rPr lang="en-US"/>
              <a:t>Agriculture &amp; Natural resources</a:t>
            </a:r>
          </a:p>
          <a:p>
            <a:r>
              <a:rPr lang="en-US"/>
              <a:t>Arts, media &amp; Entertainment</a:t>
            </a:r>
          </a:p>
          <a:p>
            <a:r>
              <a:rPr lang="en-US"/>
              <a:t>Building &amp; construction trades</a:t>
            </a:r>
          </a:p>
          <a:p>
            <a:r>
              <a:rPr lang="en-US"/>
              <a:t>Education, Child development &amp; Family Services</a:t>
            </a:r>
          </a:p>
          <a:p>
            <a:r>
              <a:rPr lang="en-US"/>
              <a:t>Energy, environment &amp; utilities</a:t>
            </a:r>
          </a:p>
          <a:p>
            <a:r>
              <a:rPr lang="en-US"/>
              <a:t>Engineering &amp; architecture</a:t>
            </a:r>
          </a:p>
          <a:p>
            <a:r>
              <a:rPr lang="en-US"/>
              <a:t>Fashion &amp; interior design</a:t>
            </a:r>
          </a:p>
          <a:p>
            <a:r>
              <a:rPr lang="en-US"/>
              <a:t>Marketing, sales &amp;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15050" y="1262736"/>
            <a:ext cx="5274069" cy="3311189"/>
          </a:xfrm>
        </p:spPr>
        <p:txBody>
          <a:bodyPr>
            <a:normAutofit lnSpcReduction="10000"/>
          </a:bodyPr>
          <a:lstStyle/>
          <a:p>
            <a:r>
              <a:rPr lang="en-US"/>
              <a:t>Health science &amp; medical technology</a:t>
            </a:r>
          </a:p>
          <a:p>
            <a:r>
              <a:rPr lang="en-US"/>
              <a:t>Hospitality, tourism &amp; recreation</a:t>
            </a:r>
          </a:p>
          <a:p>
            <a:r>
              <a:rPr lang="en-US"/>
              <a:t>Information &amp; communication technologies</a:t>
            </a:r>
          </a:p>
          <a:p>
            <a:r>
              <a:rPr lang="en-US"/>
              <a:t>Manufacturing &amp; product development</a:t>
            </a:r>
          </a:p>
          <a:p>
            <a:r>
              <a:rPr lang="en-US"/>
              <a:t>Business &amp; finance</a:t>
            </a:r>
          </a:p>
          <a:p>
            <a:r>
              <a:rPr lang="en-US"/>
              <a:t>Public services</a:t>
            </a:r>
          </a:p>
          <a:p>
            <a:r>
              <a:rPr lang="en-US"/>
              <a:t>Transportation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DF933C-B891-4ABD-8177-AF3070351F00}"/>
              </a:ext>
            </a:extLst>
          </p:cNvPr>
          <p:cNvSpPr txBox="1"/>
          <p:nvPr/>
        </p:nvSpPr>
        <p:spPr>
          <a:xfrm>
            <a:off x="597158" y="5840963"/>
            <a:ext cx="961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ANSWER:  HEALTH SCIENCE, ICT, MANUFACTURING, BUILDING AND CONSTRUCTION TRADES</a:t>
            </a:r>
          </a:p>
        </p:txBody>
      </p:sp>
    </p:spTree>
    <p:extLst>
      <p:ext uri="{BB962C8B-B14F-4D97-AF65-F5344CB8AC3E}">
        <p14:creationId xmlns:p14="http://schemas.microsoft.com/office/powerpoint/2010/main" val="10501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ADB2-23CE-454B-AACC-7C365BBF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 you need to know for all careers</a:t>
            </a:r>
            <a:br>
              <a:rPr lang="en-US"/>
            </a:br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841D9DA-568C-4D3E-A67A-4DBA6157E0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07193" y="479534"/>
            <a:ext cx="4837339" cy="44699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3D-BD1F-4460-8605-C6330D104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cap="none" dirty="0">
                <a:latin typeface="Calibri"/>
                <a:ea typeface="+mn-lt"/>
                <a:cs typeface="+mn-lt"/>
              </a:rPr>
              <a:t>Workplace Competencies</a:t>
            </a:r>
            <a:r>
              <a:rPr lang="en-US" sz="2400" cap="none" dirty="0">
                <a:latin typeface="Calibri"/>
                <a:cs typeface="Calibri"/>
              </a:rPr>
              <a:t> </a:t>
            </a:r>
          </a:p>
          <a:p>
            <a:r>
              <a:rPr lang="en-US" sz="2400" cap="none" dirty="0">
                <a:latin typeface="Calibri"/>
                <a:ea typeface="+mn-lt"/>
                <a:cs typeface="+mn-lt"/>
              </a:rPr>
              <a:t>Academic Competencies</a:t>
            </a:r>
            <a:endParaRPr lang="en-US" sz="2400" cap="none" dirty="0">
              <a:latin typeface="Calibri"/>
              <a:cs typeface="Calibri"/>
            </a:endParaRPr>
          </a:p>
          <a:p>
            <a:r>
              <a:rPr lang="en-US" sz="2400" cap="none" dirty="0">
                <a:latin typeface="Calibri"/>
                <a:ea typeface="+mn-lt"/>
                <a:cs typeface="+mn-lt"/>
              </a:rPr>
              <a:t>Personal </a:t>
            </a:r>
            <a:r>
              <a:rPr lang="en-US" sz="2400" cap="none" dirty="0">
                <a:latin typeface="Calibri"/>
                <a:cs typeface="Calibri"/>
              </a:rPr>
              <a:t>Effectiveness Competencies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75687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ADB2-23CE-454B-AACC-7C365BBF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Personal Effectiveness Competencies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3D-BD1F-4460-8605-C6330D104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2523994"/>
            <a:ext cx="4449858" cy="307670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alibri"/>
                <a:ea typeface="+mn-lt"/>
                <a:cs typeface="+mn-lt"/>
              </a:rPr>
              <a:t>Interpersonal Skills</a:t>
            </a:r>
            <a:endParaRPr lang="en-US" sz="2400" dirty="0">
              <a:latin typeface="Calibri"/>
              <a:ea typeface="HGPGothicE"/>
              <a:cs typeface="Aparajita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Integrity</a:t>
            </a:r>
            <a:endParaRPr lang="en-US" sz="2400" dirty="0">
              <a:latin typeface="Calibri"/>
              <a:ea typeface="HGPGothicE"/>
              <a:cs typeface="Aparajita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Professionalism</a:t>
            </a:r>
            <a:endParaRPr lang="en-US" sz="2400" dirty="0">
              <a:latin typeface="Calibri"/>
              <a:ea typeface="HGPGothicE"/>
              <a:cs typeface="Aparajita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Initiative</a:t>
            </a:r>
            <a:endParaRPr lang="en-US" sz="2400" dirty="0">
              <a:latin typeface="Calibri"/>
              <a:ea typeface="HGPGothicE"/>
              <a:cs typeface="Aparajita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Dependability and Reliability</a:t>
            </a:r>
            <a:endParaRPr lang="en-US" sz="2400" dirty="0">
              <a:latin typeface="Calibri"/>
              <a:ea typeface="HGPGothicE"/>
              <a:cs typeface="Aparajita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Adaptability and Flexibility</a:t>
            </a:r>
            <a:endParaRPr lang="en-US" sz="2400" dirty="0">
              <a:latin typeface="Calibri"/>
              <a:ea typeface="HGPGothicE"/>
              <a:cs typeface="Aparajita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Lifelong Learning</a:t>
            </a:r>
            <a:endParaRPr lang="en-US" dirty="0">
              <a:latin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1C4E8-E207-442D-9D4C-80521A628A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8A1E3C-99B3-4353-877B-2CD96CBA9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475" y="468743"/>
            <a:ext cx="6861688" cy="448064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BF172CD-F114-4C93-9B29-F23FCA24A0D3}"/>
              </a:ext>
            </a:extLst>
          </p:cNvPr>
          <p:cNvSpPr/>
          <p:nvPr/>
        </p:nvSpPr>
        <p:spPr>
          <a:xfrm>
            <a:off x="4757057" y="3222172"/>
            <a:ext cx="6150429" cy="1948543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ADB2-23CE-454B-AACC-7C365BBF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478971"/>
            <a:ext cx="4126860" cy="2023252"/>
          </a:xfrm>
        </p:spPr>
        <p:txBody>
          <a:bodyPr>
            <a:normAutofit/>
          </a:bodyPr>
          <a:lstStyle/>
          <a:p>
            <a:r>
              <a:rPr lang="en-US"/>
              <a:t>Academic </a:t>
            </a:r>
            <a:br>
              <a:rPr lang="en-US"/>
            </a:br>
            <a:r>
              <a:rPr lang="en-US"/>
              <a:t>Competencies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3D-BD1F-4460-8605-C6330D104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2349824"/>
            <a:ext cx="4126861" cy="3024761"/>
          </a:xfrm>
        </p:spPr>
        <p:txBody>
          <a:bodyPr>
            <a:normAutofit fontScale="85000" lnSpcReduction="20000"/>
          </a:bodyPr>
          <a:lstStyle/>
          <a:p>
            <a:r>
              <a:rPr lang="en-US" sz="2400">
                <a:latin typeface="Calibri"/>
                <a:ea typeface="+mn-lt"/>
                <a:cs typeface="+mn-lt"/>
              </a:rPr>
              <a:t>Reading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Writing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Mathematics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Science and Technology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Communication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Critical and Analytic Thinking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Basic Computer Skills</a:t>
            </a:r>
            <a:endParaRPr lang="en-US">
              <a:latin typeface="Calibri"/>
              <a:cs typeface="Calibri"/>
            </a:endParaRPr>
          </a:p>
          <a:p>
            <a:endParaRPr lang="en-US" sz="2400">
              <a:latin typeface="Calibri"/>
            </a:endParaRPr>
          </a:p>
          <a:p>
            <a:endParaRPr lang="en-US" sz="24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2E90F-0F6A-4F4E-A911-4B2DC0DFE3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6132" y="478972"/>
            <a:ext cx="6034375" cy="489561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1BA8142-694F-4768-AA67-BB937370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18" y="849742"/>
            <a:ext cx="6654860" cy="416495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706324-A795-4E03-9529-25A096839191}"/>
              </a:ext>
            </a:extLst>
          </p:cNvPr>
          <p:cNvSpPr/>
          <p:nvPr/>
        </p:nvSpPr>
        <p:spPr>
          <a:xfrm>
            <a:off x="4822371" y="1915886"/>
            <a:ext cx="6150429" cy="1948543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ADB2-23CE-454B-AACC-7C365BBF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326571"/>
            <a:ext cx="4126860" cy="2023252"/>
          </a:xfrm>
        </p:spPr>
        <p:txBody>
          <a:bodyPr>
            <a:normAutofit/>
          </a:bodyPr>
          <a:lstStyle/>
          <a:p>
            <a:r>
              <a:rPr lang="en-US"/>
              <a:t>Workplace</a:t>
            </a:r>
            <a:br>
              <a:rPr lang="en-US"/>
            </a:br>
            <a:r>
              <a:rPr lang="en-US"/>
              <a:t>Competencies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1C3D-BD1F-4460-8605-C6330D104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1892624"/>
            <a:ext cx="4126861" cy="3481961"/>
          </a:xfrm>
        </p:spPr>
        <p:txBody>
          <a:bodyPr>
            <a:normAutofit fontScale="47500" lnSpcReduction="20000"/>
          </a:bodyPr>
          <a:lstStyle/>
          <a:p>
            <a:r>
              <a:rPr lang="en-US" sz="2400">
                <a:latin typeface="Calibri"/>
                <a:ea typeface="+mn-lt"/>
                <a:cs typeface="+mn-lt"/>
              </a:rPr>
              <a:t>Teamwork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Customer Focus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Planning and Organizing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Creative Thinking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Problem Solving and Decision-Making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Working with Tools and Technology</a:t>
            </a:r>
          </a:p>
          <a:p>
            <a:r>
              <a:rPr lang="en-US" sz="2400">
                <a:latin typeface="Calibri"/>
                <a:ea typeface="+mn-lt"/>
                <a:cs typeface="+mn-lt"/>
              </a:rPr>
              <a:t>Scheduling and Coordinating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Checking, Examining, and Recording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Business Fundamentals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Sustainable Practices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ea typeface="+mn-lt"/>
                <a:cs typeface="+mn-lt"/>
              </a:rPr>
              <a:t>Health and Safety</a:t>
            </a:r>
            <a:endParaRPr lang="en-US" sz="2400">
              <a:latin typeface="Calibri"/>
              <a:cs typeface="Calibri"/>
            </a:endParaRPr>
          </a:p>
          <a:p>
            <a:endParaRPr lang="en-US" sz="2400">
              <a:latin typeface="Calibri"/>
              <a:cs typeface="Calibri"/>
            </a:endParaRPr>
          </a:p>
          <a:p>
            <a:endParaRPr lang="en-US" sz="2400">
              <a:latin typeface="Calibri"/>
            </a:endParaRPr>
          </a:p>
          <a:p>
            <a:endParaRPr lang="en-US" sz="2400">
              <a:latin typeface="Calibri"/>
              <a:cs typeface="Calibri"/>
            </a:endParaRPr>
          </a:p>
          <a:p>
            <a:endParaRPr lang="en-US"/>
          </a:p>
        </p:txBody>
      </p:sp>
      <p:pic>
        <p:nvPicPr>
          <p:cNvPr id="7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CE66818-8A3A-4E5C-92CA-A0342FEBEB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76018" y="849742"/>
            <a:ext cx="6654860" cy="3925472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75BF08-DF29-4B0D-9D1B-D83A329AA238}"/>
              </a:ext>
            </a:extLst>
          </p:cNvPr>
          <p:cNvSpPr/>
          <p:nvPr/>
        </p:nvSpPr>
        <p:spPr>
          <a:xfrm>
            <a:off x="4778828" y="544286"/>
            <a:ext cx="6150429" cy="1948543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23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B979EF4419EE4AB44AD1FD272BBE7E" ma:contentTypeVersion="31" ma:contentTypeDescription="Create a new document." ma:contentTypeScope="" ma:versionID="d15d8d934da579e822ea596dbb699763">
  <xsd:schema xmlns:xsd="http://www.w3.org/2001/XMLSchema" xmlns:xs="http://www.w3.org/2001/XMLSchema" xmlns:p="http://schemas.microsoft.com/office/2006/metadata/properties" xmlns:ns2="0ce6999f-d170-44b3-a1f5-c5e39e784708" xmlns:ns3="e0006132-c036-4c8d-9c02-cf2bcc3e04dd" targetNamespace="http://schemas.microsoft.com/office/2006/metadata/properties" ma:root="true" ma:fieldsID="dc49450c68aceb8bfbd304f6c02dd691" ns2:_="" ns3:_="">
    <xsd:import namespace="0ce6999f-d170-44b3-a1f5-c5e39e784708"/>
    <xsd:import namespace="e0006132-c036-4c8d-9c02-cf2bcc3e04dd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6999f-d170-44b3-a1f5-c5e39e78470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06132-c036-4c8d-9c02-cf2bcc3e04dd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Members xmlns="0ce6999f-d170-44b3-a1f5-c5e39e784708" xsi:nil="true"/>
    <TeamsChannelId xmlns="0ce6999f-d170-44b3-a1f5-c5e39e784708" xsi:nil="true"/>
    <Invited_Leaders xmlns="0ce6999f-d170-44b3-a1f5-c5e39e784708" xsi:nil="true"/>
    <FolderType xmlns="0ce6999f-d170-44b3-a1f5-c5e39e784708" xsi:nil="true"/>
    <Templates xmlns="0ce6999f-d170-44b3-a1f5-c5e39e784708" xsi:nil="true"/>
    <Members xmlns="0ce6999f-d170-44b3-a1f5-c5e39e784708">
      <UserInfo>
        <DisplayName/>
        <AccountId xsi:nil="true"/>
        <AccountType/>
      </UserInfo>
    </Members>
    <Member_Groups xmlns="0ce6999f-d170-44b3-a1f5-c5e39e784708">
      <UserInfo>
        <DisplayName/>
        <AccountId xsi:nil="true"/>
        <AccountType/>
      </UserInfo>
    </Member_Groups>
    <Leaders xmlns="0ce6999f-d170-44b3-a1f5-c5e39e784708">
      <UserInfo>
        <DisplayName/>
        <AccountId xsi:nil="true"/>
        <AccountType/>
      </UserInfo>
    </Leaders>
    <Distribution_Groups xmlns="0ce6999f-d170-44b3-a1f5-c5e39e784708" xsi:nil="true"/>
    <Self_Registration_Enabled xmlns="0ce6999f-d170-44b3-a1f5-c5e39e784708" xsi:nil="true"/>
    <Has_Leaders_Only_SectionGroup xmlns="0ce6999f-d170-44b3-a1f5-c5e39e784708" xsi:nil="true"/>
    <LMS_Mappings xmlns="0ce6999f-d170-44b3-a1f5-c5e39e784708" xsi:nil="true"/>
    <CultureName xmlns="0ce6999f-d170-44b3-a1f5-c5e39e784708" xsi:nil="true"/>
    <DefaultSectionNames xmlns="0ce6999f-d170-44b3-a1f5-c5e39e784708" xsi:nil="true"/>
    <AppVersion xmlns="0ce6999f-d170-44b3-a1f5-c5e39e784708" xsi:nil="true"/>
    <NotebookType xmlns="0ce6999f-d170-44b3-a1f5-c5e39e784708" xsi:nil="true"/>
    <Is_Collaboration_Space_Locked xmlns="0ce6999f-d170-44b3-a1f5-c5e39e784708" xsi:nil="true"/>
    <IsNotebookLocked xmlns="0ce6999f-d170-44b3-a1f5-c5e39e784708" xsi:nil="true"/>
    <Owner xmlns="0ce6999f-d170-44b3-a1f5-c5e39e784708">
      <UserInfo>
        <DisplayName/>
        <AccountId xsi:nil="true"/>
        <AccountType/>
      </UserInfo>
    </Owner>
    <Math_Settings xmlns="0ce6999f-d170-44b3-a1f5-c5e39e7847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746F6E-5AB5-4FC0-8F5B-A9746E04C788}">
  <ds:schemaRefs>
    <ds:schemaRef ds:uri="0ce6999f-d170-44b3-a1f5-c5e39e784708"/>
    <ds:schemaRef ds:uri="e0006132-c036-4c8d-9c02-cf2bcc3e04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3FFCA5-8A77-4859-A2B0-E13163367D49}">
  <ds:schemaRefs>
    <ds:schemaRef ds:uri="0ce6999f-d170-44b3-a1f5-c5e39e784708"/>
    <ds:schemaRef ds:uri="e0006132-c036-4c8d-9c02-cf2bcc3e04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3B8652-C4FD-4B02-AFF9-1E2D84AFB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491</TotalTime>
  <Words>805</Words>
  <Application>Microsoft Office PowerPoint</Application>
  <PresentationFormat>Widescreen</PresentationFormat>
  <Paragraphs>164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Impact</vt:lpstr>
      <vt:lpstr>Main Event</vt:lpstr>
      <vt:lpstr>College and career exploration</vt:lpstr>
      <vt:lpstr>Roll call- unmute your microphones.  principal will introduce the teacher team, and lead a team cheer</vt:lpstr>
      <vt:lpstr>THE VISION</vt:lpstr>
      <vt:lpstr>CAN YOU NAME THE 15 INDUSTRY SECTORS?</vt:lpstr>
      <vt:lpstr>Which FOUR sectors are in TOP demand?</vt:lpstr>
      <vt:lpstr>What do you need to know for all careers </vt:lpstr>
      <vt:lpstr>Personal Effectiveness Competencies </vt:lpstr>
      <vt:lpstr>Academic  Competencies </vt:lpstr>
      <vt:lpstr>Workplace Competencies </vt:lpstr>
      <vt:lpstr>THE goals</vt:lpstr>
      <vt:lpstr>Program design</vt:lpstr>
      <vt:lpstr>PROGRAM IMPLEMENTATION 2021 – 2022:  Sixth Grade Pilot Year</vt:lpstr>
      <vt:lpstr>PROGRAM IMPLEMENTATION  For 2022 – 2023:  Seventh Grade Pilot year</vt:lpstr>
      <vt:lpstr>RESOURCES</vt:lpstr>
      <vt:lpstr>Brainstorming session https://jamboard.google.com/d/1bD2Si5wnL4lDhEXaCrTxtByi_3jwFfyzptZs1Z-O31Q/edit?usp=sharing  </vt:lpstr>
      <vt:lpstr>District wide collaborative meetings</vt:lpstr>
    </vt:vector>
  </TitlesOfParts>
  <Company>Antioch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and career exploration</dc:title>
  <dc:creator>Mike Santos</dc:creator>
  <cp:lastModifiedBy>Frank Zrinski Jr</cp:lastModifiedBy>
  <cp:revision>57</cp:revision>
  <dcterms:created xsi:type="dcterms:W3CDTF">2021-02-04T00:22:44Z</dcterms:created>
  <dcterms:modified xsi:type="dcterms:W3CDTF">2021-08-01T22:06:02Z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0x010100E3B979EF4419EE4AB44AD1FD272BBE7E</vt:lpwstr>
  </property>
</Properties>
</file>